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18"/>
  </p:notesMasterIdLst>
  <p:handoutMasterIdLst>
    <p:handoutMasterId r:id="rId19"/>
  </p:handoutMasterIdLst>
  <p:sldIdLst>
    <p:sldId id="256" r:id="rId2"/>
    <p:sldId id="1862" r:id="rId3"/>
    <p:sldId id="1814" r:id="rId4"/>
    <p:sldId id="1863" r:id="rId5"/>
    <p:sldId id="1865" r:id="rId6"/>
    <p:sldId id="1866" r:id="rId7"/>
    <p:sldId id="1867" r:id="rId8"/>
    <p:sldId id="1874" r:id="rId9"/>
    <p:sldId id="1868" r:id="rId10"/>
    <p:sldId id="1869" r:id="rId11"/>
    <p:sldId id="1871" r:id="rId12"/>
    <p:sldId id="1872" r:id="rId13"/>
    <p:sldId id="1873" r:id="rId14"/>
    <p:sldId id="1870" r:id="rId15"/>
    <p:sldId id="1864" r:id="rId16"/>
    <p:sldId id="1894" r:id="rId17"/>
  </p:sldIdLst>
  <p:sldSz cx="12192000" cy="6858000"/>
  <p:notesSz cx="6858000" cy="9144000"/>
  <p:embeddedFontLst>
    <p:embeddedFont>
      <p:font typeface="Open Sans" panose="020B0606030504020204" pitchFamily="34" charset="0"/>
      <p:regular r:id="rId20"/>
      <p:bold r:id="rId21"/>
      <p:italic r:id="rId22"/>
      <p:boldItalic r:id="rId23"/>
    </p:embeddedFont>
    <p:embeddedFont>
      <p:font typeface="Open Sans bold" panose="020B0706030804020204" pitchFamily="34" charset="0"/>
      <p:regular r:id="rId24"/>
      <p:bold r:id="rId25"/>
      <p:italic r:id="rId26"/>
      <p:bold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862"/>
            <p14:sldId id="1814"/>
            <p14:sldId id="1863"/>
            <p14:sldId id="1865"/>
            <p14:sldId id="1866"/>
            <p14:sldId id="1867"/>
            <p14:sldId id="1874"/>
            <p14:sldId id="1868"/>
            <p14:sldId id="1869"/>
            <p14:sldId id="1871"/>
            <p14:sldId id="1872"/>
            <p14:sldId id="1873"/>
            <p14:sldId id="1870"/>
            <p14:sldId id="1864"/>
            <p14:sldId id="189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autoAdjust="0"/>
    <p:restoredTop sz="96301" autoAdjust="0"/>
  </p:normalViewPr>
  <p:slideViewPr>
    <p:cSldViewPr snapToGrid="0" showGuides="1">
      <p:cViewPr varScale="1">
        <p:scale>
          <a:sx n="109" d="100"/>
          <a:sy n="109" d="100"/>
        </p:scale>
        <p:origin x="216" y="472"/>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handoutMaster" Target="handoutMasters/handoutMaster1.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4/3/25</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4/3/25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nas.nasa.gov/SC17"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pPr/>
              <a:t>3</a:t>
            </a:fld>
            <a:endParaRPr lang="en-US" dirty="0"/>
          </a:p>
        </p:txBody>
      </p:sp>
    </p:spTree>
    <p:extLst>
      <p:ext uri="{BB962C8B-B14F-4D97-AF65-F5344CB8AC3E}">
        <p14:creationId xmlns:p14="http://schemas.microsoft.com/office/powerpoint/2010/main" val="309193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aircraft efficiency has improved over the years, noise continues to be a problem for existing aircraft and will likely be a concern for next-generation designs. During landing, when the engines are operating at reduced power, noise from the airframe, including landing gear, can be equal to or greater than the engine noise. This visualization, from a collaboration between NASA and Boeing about airframe noise prediction, shows the simulated air flow field around the nose landing gear of a Boeing 777, representing the complex unsteady flow generated by the gear components. The visualization is colored by speed, from slower green to faster red air velocities. A strong vortex appears coming off the edge of the landing gear doors. Simulations run on NASA supercomputers at Ames allow researchers to better understand the changes in flow behavior that contribute to airframe noise.</a:t>
            </a:r>
          </a:p>
          <a:p>
            <a:r>
              <a:rPr lang="en-US" dirty="0"/>
              <a:t>Related: NASA is showcasing 35 of the agency’s exciting computational achievements at SC17, the international supercomputing conference, Nov. 13-16, 2016, in Denver, Colorado. To view the featured demonstrations, visit: </a:t>
            </a:r>
            <a:r>
              <a:rPr lang="en-US" dirty="0">
                <a:hlinkClick r:id="rId3"/>
              </a:rPr>
              <a:t>https://nas.nasa.gov/SC17</a:t>
            </a:r>
            <a:r>
              <a:rPr lang="en-US" dirty="0"/>
              <a:t>.</a:t>
            </a:r>
          </a:p>
          <a:p>
            <a:r>
              <a:rPr lang="en-US" i="1" dirty="0"/>
              <a:t>Image credit: NASA's Ames Research Center, Patrick Moran; NASA's Langley Research Center, Mehdi </a:t>
            </a:r>
            <a:r>
              <a:rPr lang="en-US" i="1" dirty="0" err="1"/>
              <a:t>Khorrami</a:t>
            </a:r>
            <a:r>
              <a:rPr lang="en-US" i="1" dirty="0"/>
              <a:t>; </a:t>
            </a:r>
            <a:r>
              <a:rPr lang="en-US" i="1" dirty="0" err="1"/>
              <a:t>Exa</a:t>
            </a:r>
            <a:r>
              <a:rPr lang="en-US" i="1" dirty="0"/>
              <a:t> Corporation, Ehab Fares</a:t>
            </a:r>
            <a:endParaRPr lang="en-US" dirty="0"/>
          </a:p>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pPr/>
              <a:t>6</a:t>
            </a:fld>
            <a:endParaRPr lang="en-US" dirty="0"/>
          </a:p>
        </p:txBody>
      </p:sp>
    </p:spTree>
    <p:extLst>
      <p:ext uri="{BB962C8B-B14F-4D97-AF65-F5344CB8AC3E}">
        <p14:creationId xmlns:p14="http://schemas.microsoft.com/office/powerpoint/2010/main" val="15654944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nalu.readthedocs.io/en/latest/source/theory/index.html"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github.com/NaluCFD/Nalu"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www.ee.surrey.ac.uk/Teaching/Unix/"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3" Type="http://schemas.openxmlformats.org/officeDocument/2006/relationships/image" Target="../media/image17.svg"/><Relationship Id="rId18" Type="http://schemas.openxmlformats.org/officeDocument/2006/relationships/image" Target="../media/image22.png"/><Relationship Id="rId26" Type="http://schemas.openxmlformats.org/officeDocument/2006/relationships/image" Target="../media/image30.svg"/><Relationship Id="rId39" Type="http://schemas.openxmlformats.org/officeDocument/2006/relationships/image" Target="../media/image43.tiff"/><Relationship Id="rId21" Type="http://schemas.openxmlformats.org/officeDocument/2006/relationships/image" Target="../media/image25.PNG"/><Relationship Id="rId34" Type="http://schemas.openxmlformats.org/officeDocument/2006/relationships/image" Target="../media/image38.png"/><Relationship Id="rId42" Type="http://schemas.openxmlformats.org/officeDocument/2006/relationships/image" Target="../media/image46.png"/><Relationship Id="rId7" Type="http://schemas.openxmlformats.org/officeDocument/2006/relationships/image" Target="../media/image11.png"/><Relationship Id="rId2" Type="http://schemas.openxmlformats.org/officeDocument/2006/relationships/notesSlide" Target="../notesSlides/notesSlide2.xml"/><Relationship Id="rId16" Type="http://schemas.openxmlformats.org/officeDocument/2006/relationships/image" Target="../media/image20.png"/><Relationship Id="rId20" Type="http://schemas.openxmlformats.org/officeDocument/2006/relationships/image" Target="../media/image24.png"/><Relationship Id="rId29" Type="http://schemas.openxmlformats.org/officeDocument/2006/relationships/image" Target="../media/image33.png"/><Relationship Id="rId41" Type="http://schemas.openxmlformats.org/officeDocument/2006/relationships/image" Target="../media/image45.png"/><Relationship Id="rId1" Type="http://schemas.openxmlformats.org/officeDocument/2006/relationships/slideLayout" Target="../slideLayouts/slideLayout6.xml"/><Relationship Id="rId6" Type="http://schemas.openxmlformats.org/officeDocument/2006/relationships/image" Target="../media/image10.jpeg"/><Relationship Id="rId11" Type="http://schemas.openxmlformats.org/officeDocument/2006/relationships/image" Target="../media/image15.svg"/><Relationship Id="rId24" Type="http://schemas.openxmlformats.org/officeDocument/2006/relationships/image" Target="../media/image28.svg"/><Relationship Id="rId32" Type="http://schemas.openxmlformats.org/officeDocument/2006/relationships/image" Target="../media/image36.svg"/><Relationship Id="rId37" Type="http://schemas.openxmlformats.org/officeDocument/2006/relationships/image" Target="../media/image41.tiff"/><Relationship Id="rId40" Type="http://schemas.openxmlformats.org/officeDocument/2006/relationships/image" Target="../media/image44.png"/><Relationship Id="rId5" Type="http://schemas.openxmlformats.org/officeDocument/2006/relationships/image" Target="../media/image9.png"/><Relationship Id="rId15" Type="http://schemas.openxmlformats.org/officeDocument/2006/relationships/image" Target="../media/image19.svg"/><Relationship Id="rId23" Type="http://schemas.openxmlformats.org/officeDocument/2006/relationships/image" Target="../media/image27.png"/><Relationship Id="rId28" Type="http://schemas.openxmlformats.org/officeDocument/2006/relationships/image" Target="../media/image32.svg"/><Relationship Id="rId36" Type="http://schemas.openxmlformats.org/officeDocument/2006/relationships/image" Target="../media/image40.png"/><Relationship Id="rId10" Type="http://schemas.openxmlformats.org/officeDocument/2006/relationships/image" Target="../media/image14.png"/><Relationship Id="rId19" Type="http://schemas.openxmlformats.org/officeDocument/2006/relationships/image" Target="../media/image23.png"/><Relationship Id="rId31" Type="http://schemas.openxmlformats.org/officeDocument/2006/relationships/image" Target="../media/image35.png"/><Relationship Id="rId4" Type="http://schemas.openxmlformats.org/officeDocument/2006/relationships/image" Target="../media/image8.jpg"/><Relationship Id="rId9" Type="http://schemas.openxmlformats.org/officeDocument/2006/relationships/image" Target="../media/image13.svg"/><Relationship Id="rId14" Type="http://schemas.openxmlformats.org/officeDocument/2006/relationships/image" Target="../media/image18.png"/><Relationship Id="rId22" Type="http://schemas.openxmlformats.org/officeDocument/2006/relationships/image" Target="../media/image26.png"/><Relationship Id="rId27" Type="http://schemas.openxmlformats.org/officeDocument/2006/relationships/image" Target="../media/image31.png"/><Relationship Id="rId30" Type="http://schemas.openxmlformats.org/officeDocument/2006/relationships/image" Target="../media/image34.svg"/><Relationship Id="rId35" Type="http://schemas.openxmlformats.org/officeDocument/2006/relationships/image" Target="../media/image39.jpg"/><Relationship Id="rId43" Type="http://schemas.openxmlformats.org/officeDocument/2006/relationships/image" Target="../media/image47.png"/><Relationship Id="rId8" Type="http://schemas.openxmlformats.org/officeDocument/2006/relationships/image" Target="../media/image12.png"/><Relationship Id="rId3" Type="http://schemas.openxmlformats.org/officeDocument/2006/relationships/image" Target="../media/image7.png"/><Relationship Id="rId12" Type="http://schemas.openxmlformats.org/officeDocument/2006/relationships/image" Target="../media/image16.png"/><Relationship Id="rId17" Type="http://schemas.openxmlformats.org/officeDocument/2006/relationships/image" Target="../media/image21.svg"/><Relationship Id="rId25" Type="http://schemas.openxmlformats.org/officeDocument/2006/relationships/image" Target="../media/image29.png"/><Relationship Id="rId33" Type="http://schemas.openxmlformats.org/officeDocument/2006/relationships/image" Target="../media/image37.emf"/><Relationship Id="rId38"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hyperlink" Target="mailto:markben@stanford.edu" TargetMode="External"/><Relationship Id="rId2" Type="http://schemas.openxmlformats.org/officeDocument/2006/relationships/hyperlink" Target="mailto:spdomin@stanford.edu" TargetMode="External"/><Relationship Id="rId1" Type="http://schemas.openxmlformats.org/officeDocument/2006/relationships/slideLayout" Target="../slideLayouts/slideLayout4.xml"/><Relationship Id="rId4" Type="http://schemas.openxmlformats.org/officeDocument/2006/relationships/hyperlink" Target="mailto:stevejones@stanford.edu"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9.jpeg"/><Relationship Id="rId5" Type="http://schemas.openxmlformats.org/officeDocument/2006/relationships/image" Target="../media/image48.pn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Course Objectives</a:t>
            </a:r>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4FD0D-642B-5076-F63A-CF44DDF3B203}"/>
              </a:ext>
            </a:extLst>
          </p:cNvPr>
          <p:cNvSpPr>
            <a:spLocks noGrp="1"/>
          </p:cNvSpPr>
          <p:nvPr>
            <p:ph type="title"/>
          </p:nvPr>
        </p:nvSpPr>
        <p:spPr/>
        <p:txBody>
          <a:bodyPr/>
          <a:lstStyle/>
          <a:p>
            <a:r>
              <a:rPr lang="en-US" dirty="0"/>
              <a:t>Course Material</a:t>
            </a:r>
          </a:p>
        </p:txBody>
      </p:sp>
      <p:sp>
        <p:nvSpPr>
          <p:cNvPr id="3" name="Slide Number Placeholder 2">
            <a:extLst>
              <a:ext uri="{FF2B5EF4-FFF2-40B4-BE49-F238E27FC236}">
                <a16:creationId xmlns:a16="http://schemas.microsoft.com/office/drawing/2014/main" id="{F4F98953-78BF-F0AF-ACEF-076817E99B66}"/>
              </a:ext>
            </a:extLst>
          </p:cNvPr>
          <p:cNvSpPr>
            <a:spLocks noGrp="1"/>
          </p:cNvSpPr>
          <p:nvPr>
            <p:ph type="sldNum" sz="quarter" idx="10"/>
          </p:nvPr>
        </p:nvSpPr>
        <p:spPr/>
        <p:txBody>
          <a:bodyPr/>
          <a:lstStyle/>
          <a:p>
            <a:fld id="{4FAB73BC-B049-4115-A692-8D63A059BFB8}" type="slidenum">
              <a:rPr lang="en-US" smtClean="0"/>
              <a:pPr/>
              <a:t>10</a:t>
            </a:fld>
            <a:endParaRPr lang="en-US" dirty="0"/>
          </a:p>
        </p:txBody>
      </p:sp>
      <p:sp>
        <p:nvSpPr>
          <p:cNvPr id="4" name="Content Placeholder 3">
            <a:extLst>
              <a:ext uri="{FF2B5EF4-FFF2-40B4-BE49-F238E27FC236}">
                <a16:creationId xmlns:a16="http://schemas.microsoft.com/office/drawing/2014/main" id="{E247258E-F91E-8373-9E8B-D292ACFFBFC6}"/>
              </a:ext>
            </a:extLst>
          </p:cNvPr>
          <p:cNvSpPr>
            <a:spLocks noGrp="1"/>
          </p:cNvSpPr>
          <p:nvPr>
            <p:ph sz="quarter" idx="11"/>
          </p:nvPr>
        </p:nvSpPr>
        <p:spPr>
          <a:xfrm>
            <a:off x="647700" y="1409700"/>
            <a:ext cx="11049000" cy="5448300"/>
          </a:xfrm>
        </p:spPr>
        <p:txBody>
          <a:bodyPr>
            <a:normAutofit/>
          </a:bodyPr>
          <a:lstStyle/>
          <a:p>
            <a:r>
              <a:rPr lang="en-US" u="sng" dirty="0">
                <a:solidFill>
                  <a:schemeClr val="tx1"/>
                </a:solidFill>
                <a:effectLst/>
              </a:rPr>
              <a:t>In-class Supplied Material</a:t>
            </a:r>
          </a:p>
          <a:p>
            <a:pPr marL="342900" indent="-342900">
              <a:buFont typeface="Arial" panose="020B0604020202020204" pitchFamily="34" charset="0"/>
              <a:buChar char="•"/>
            </a:pPr>
            <a:r>
              <a:rPr lang="en-US" dirty="0">
                <a:solidFill>
                  <a:schemeClr val="tx1"/>
                </a:solidFill>
                <a:effectLst/>
              </a:rPr>
              <a:t>Slides and tutorials will be posted to Canvas (generally, post-lecture)</a:t>
            </a:r>
          </a:p>
          <a:p>
            <a:pPr marL="342900" indent="-342900">
              <a:buFont typeface="Arial" panose="020B0604020202020204" pitchFamily="34" charset="0"/>
              <a:buChar char="•"/>
            </a:pPr>
            <a:r>
              <a:rPr lang="en-US" dirty="0">
                <a:solidFill>
                  <a:schemeClr val="tx1"/>
                </a:solidFill>
              </a:rPr>
              <a:t>A </a:t>
            </a:r>
            <a:r>
              <a:rPr lang="en-US" dirty="0">
                <a:solidFill>
                  <a:schemeClr val="tx1"/>
                </a:solidFill>
                <a:effectLst/>
              </a:rPr>
              <a:t>new course reader, in partnership with Professor Gianluca </a:t>
            </a:r>
            <a:r>
              <a:rPr lang="en-US" dirty="0" err="1">
                <a:solidFill>
                  <a:schemeClr val="tx1"/>
                </a:solidFill>
                <a:effectLst/>
              </a:rPr>
              <a:t>Iaccarino</a:t>
            </a:r>
            <a:r>
              <a:rPr lang="en-US" dirty="0">
                <a:solidFill>
                  <a:schemeClr val="tx1"/>
                </a:solidFill>
                <a:effectLst/>
              </a:rPr>
              <a:t>, will serve as a supplement to the lecture notes and will be posted to Canvas</a:t>
            </a:r>
          </a:p>
          <a:p>
            <a:pPr marL="342900" indent="-342900">
              <a:buFont typeface="Arial" panose="020B0604020202020204" pitchFamily="34" charset="0"/>
              <a:buChar char="•"/>
            </a:pPr>
            <a:r>
              <a:rPr lang="en-US" dirty="0" err="1">
                <a:solidFill>
                  <a:schemeClr val="tx1"/>
                </a:solidFill>
                <a:effectLst/>
              </a:rPr>
              <a:t>Nalu</a:t>
            </a:r>
            <a:r>
              <a:rPr lang="en-US" dirty="0">
                <a:solidFill>
                  <a:schemeClr val="tx1"/>
                </a:solidFill>
                <a:effectLst/>
              </a:rPr>
              <a:t>: Open source software documentation </a:t>
            </a:r>
          </a:p>
          <a:p>
            <a:pPr marL="726948" lvl="1" indent="-342900">
              <a:buFont typeface="Arial" panose="020B0604020202020204" pitchFamily="34" charset="0"/>
              <a:buChar char="•"/>
            </a:pPr>
            <a:r>
              <a:rPr lang="en-US" dirty="0">
                <a:solidFill>
                  <a:schemeClr val="tx1"/>
                </a:solidFill>
                <a:effectLst/>
                <a:hlinkClick r:id="rId2"/>
              </a:rPr>
              <a:t>https://nalu.readthedocs.io/en/latest/source/theory/index.html</a:t>
            </a:r>
            <a:r>
              <a:rPr lang="en-US" dirty="0">
                <a:solidFill>
                  <a:schemeClr val="tx1"/>
                </a:solidFill>
                <a:effectLst/>
              </a:rPr>
              <a:t> </a:t>
            </a:r>
          </a:p>
          <a:p>
            <a:r>
              <a:rPr lang="en-US" u="sng" dirty="0">
                <a:solidFill>
                  <a:schemeClr val="tx1"/>
                </a:solidFill>
                <a:effectLst/>
              </a:rPr>
              <a:t>Optional Textbook(s) </a:t>
            </a:r>
          </a:p>
          <a:p>
            <a:pPr marL="342900" indent="-342900">
              <a:buFont typeface="Arial" panose="020B0604020202020204" pitchFamily="34" charset="0"/>
              <a:buChar char="•"/>
            </a:pPr>
            <a:r>
              <a:rPr lang="en-US" dirty="0">
                <a:solidFill>
                  <a:schemeClr val="tx1"/>
                </a:solidFill>
                <a:effectLst/>
              </a:rPr>
              <a:t>J. </a:t>
            </a:r>
            <a:r>
              <a:rPr lang="en-US" dirty="0" err="1">
                <a:solidFill>
                  <a:schemeClr val="tx1"/>
                </a:solidFill>
                <a:effectLst/>
              </a:rPr>
              <a:t>Ferziger</a:t>
            </a:r>
            <a:r>
              <a:rPr lang="en-US" dirty="0">
                <a:solidFill>
                  <a:schemeClr val="tx1"/>
                </a:solidFill>
                <a:effectLst/>
              </a:rPr>
              <a:t>, M. </a:t>
            </a:r>
            <a:r>
              <a:rPr lang="en-US" dirty="0" err="1">
                <a:solidFill>
                  <a:schemeClr val="tx1"/>
                </a:solidFill>
                <a:effectLst/>
              </a:rPr>
              <a:t>Peric</a:t>
            </a:r>
            <a:r>
              <a:rPr lang="en-US" dirty="0">
                <a:solidFill>
                  <a:schemeClr val="tx1"/>
                </a:solidFill>
                <a:effectLst/>
              </a:rPr>
              <a:t>: </a:t>
            </a:r>
            <a:r>
              <a:rPr lang="en-US" i="1" dirty="0">
                <a:solidFill>
                  <a:schemeClr val="tx1"/>
                </a:solidFill>
                <a:effectLst/>
              </a:rPr>
              <a:t>Computational Methods for Fluid Dynamic</a:t>
            </a:r>
            <a:r>
              <a:rPr lang="en-US" dirty="0">
                <a:solidFill>
                  <a:schemeClr val="tx1"/>
                </a:solidFill>
                <a:effectLst/>
              </a:rPr>
              <a:t>, Springer</a:t>
            </a:r>
          </a:p>
          <a:p>
            <a:pPr marL="342900" indent="-342900">
              <a:buFont typeface="Arial" panose="020B0604020202020204" pitchFamily="34" charset="0"/>
              <a:buChar char="•"/>
            </a:pPr>
            <a:r>
              <a:rPr lang="en-US" dirty="0">
                <a:solidFill>
                  <a:schemeClr val="tx1"/>
                </a:solidFill>
                <a:effectLst/>
              </a:rPr>
              <a:t>H. Versteeg, W. </a:t>
            </a:r>
            <a:r>
              <a:rPr lang="en-US" dirty="0" err="1">
                <a:solidFill>
                  <a:schemeClr val="tx1"/>
                </a:solidFill>
                <a:effectLst/>
              </a:rPr>
              <a:t>Malalasekra</a:t>
            </a:r>
            <a:r>
              <a:rPr lang="en-US" dirty="0">
                <a:solidFill>
                  <a:schemeClr val="tx1"/>
                </a:solidFill>
                <a:effectLst/>
              </a:rPr>
              <a:t>: </a:t>
            </a:r>
            <a:r>
              <a:rPr lang="en-US" i="1" dirty="0">
                <a:solidFill>
                  <a:schemeClr val="tx1"/>
                </a:solidFill>
                <a:effectLst/>
              </a:rPr>
              <a:t>An Introduction to Computational Fluid Dynamics: The Finite Volume Method</a:t>
            </a:r>
            <a:r>
              <a:rPr lang="en-US" dirty="0">
                <a:solidFill>
                  <a:schemeClr val="tx1"/>
                </a:solidFill>
                <a:effectLst/>
              </a:rPr>
              <a:t>, Prentice Hall </a:t>
            </a:r>
          </a:p>
          <a:p>
            <a:pPr marL="342900" indent="-342900">
              <a:buFont typeface="Arial" panose="020B0604020202020204" pitchFamily="34" charset="0"/>
              <a:buChar char="•"/>
            </a:pPr>
            <a:r>
              <a:rPr lang="en-US" dirty="0">
                <a:solidFill>
                  <a:schemeClr val="tx1"/>
                </a:solidFill>
                <a:effectLst/>
              </a:rPr>
              <a:t>C. Hirsch: </a:t>
            </a:r>
            <a:r>
              <a:rPr lang="en-US" i="1" dirty="0">
                <a:solidFill>
                  <a:schemeClr val="tx1"/>
                </a:solidFill>
                <a:effectLst/>
              </a:rPr>
              <a:t>Numerical Computations of Internal and External Flows</a:t>
            </a:r>
            <a:r>
              <a:rPr lang="en-US" dirty="0">
                <a:solidFill>
                  <a:schemeClr val="tx1"/>
                </a:solidFill>
                <a:effectLst/>
              </a:rPr>
              <a:t>, Butterworth-Heinemann</a:t>
            </a:r>
          </a:p>
          <a:p>
            <a:pPr marL="342900" indent="-342900">
              <a:buFont typeface="Arial" panose="020B0604020202020204" pitchFamily="34" charset="0"/>
              <a:buChar char="•"/>
            </a:pPr>
            <a:r>
              <a:rPr lang="en-US" dirty="0">
                <a:solidFill>
                  <a:schemeClr val="tx1"/>
                </a:solidFill>
              </a:rPr>
              <a:t>R. Moser: </a:t>
            </a:r>
            <a:r>
              <a:rPr lang="en-US" i="1" dirty="0">
                <a:solidFill>
                  <a:schemeClr val="tx1"/>
                </a:solidFill>
              </a:rPr>
              <a:t>Numerical Methods in Turbulence Simulation</a:t>
            </a:r>
            <a:r>
              <a:rPr lang="en-US" dirty="0">
                <a:solidFill>
                  <a:schemeClr val="tx1"/>
                </a:solidFill>
              </a:rPr>
              <a:t>, Elsevier</a:t>
            </a:r>
          </a:p>
          <a:p>
            <a:pPr marL="726948" lvl="1" indent="-342900">
              <a:buFont typeface="Arial" panose="020B0604020202020204" pitchFamily="34" charset="0"/>
              <a:buChar char="•"/>
            </a:pPr>
            <a:r>
              <a:rPr lang="en-US" dirty="0">
                <a:solidFill>
                  <a:schemeClr val="tx1"/>
                </a:solidFill>
              </a:rPr>
              <a:t>Chapter 7, “Unstructured finite volume approaches for turbulence”, Domino, will be distributed in class</a:t>
            </a:r>
            <a:endParaRPr lang="en-US" dirty="0"/>
          </a:p>
        </p:txBody>
      </p:sp>
    </p:spTree>
    <p:extLst>
      <p:ext uri="{BB962C8B-B14F-4D97-AF65-F5344CB8AC3E}">
        <p14:creationId xmlns:p14="http://schemas.microsoft.com/office/powerpoint/2010/main" val="3978094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E7D87-68E0-AF04-5AA5-F14FE843CCD1}"/>
              </a:ext>
            </a:extLst>
          </p:cNvPr>
          <p:cNvSpPr>
            <a:spLocks noGrp="1"/>
          </p:cNvSpPr>
          <p:nvPr>
            <p:ph type="title"/>
          </p:nvPr>
        </p:nvSpPr>
        <p:spPr/>
        <p:txBody>
          <a:bodyPr/>
          <a:lstStyle/>
          <a:p>
            <a:r>
              <a:rPr lang="en-US" dirty="0"/>
              <a:t>Computational Simulations Tools Exercised</a:t>
            </a:r>
          </a:p>
        </p:txBody>
      </p:sp>
      <p:sp>
        <p:nvSpPr>
          <p:cNvPr id="3" name="Slide Number Placeholder 2">
            <a:extLst>
              <a:ext uri="{FF2B5EF4-FFF2-40B4-BE49-F238E27FC236}">
                <a16:creationId xmlns:a16="http://schemas.microsoft.com/office/drawing/2014/main" id="{068682A2-8665-57DC-1840-E892E9C352D1}"/>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4" name="Content Placeholder 3">
            <a:extLst>
              <a:ext uri="{FF2B5EF4-FFF2-40B4-BE49-F238E27FC236}">
                <a16:creationId xmlns:a16="http://schemas.microsoft.com/office/drawing/2014/main" id="{1BCD788E-937B-E0B2-BA10-784B912099A1}"/>
              </a:ext>
            </a:extLst>
          </p:cNvPr>
          <p:cNvSpPr>
            <a:spLocks noGrp="1"/>
          </p:cNvSpPr>
          <p:nvPr>
            <p:ph sz="quarter" idx="11"/>
          </p:nvPr>
        </p:nvSpPr>
        <p:spPr>
          <a:xfrm>
            <a:off x="647700" y="1409700"/>
            <a:ext cx="10759998" cy="5426812"/>
          </a:xfrm>
        </p:spPr>
        <p:txBody>
          <a:bodyPr>
            <a:normAutofit/>
          </a:bodyPr>
          <a:lstStyle/>
          <a:p>
            <a:r>
              <a:rPr lang="en-US" dirty="0"/>
              <a:t>We plan on using the open-source </a:t>
            </a:r>
            <a:r>
              <a:rPr lang="en-US" dirty="0" err="1"/>
              <a:t>Nalu</a:t>
            </a:r>
            <a:r>
              <a:rPr lang="en-US" dirty="0"/>
              <a:t> code base that has already been installed on the </a:t>
            </a:r>
            <a:r>
              <a:rPr lang="en-US" dirty="0">
                <a:effectLst/>
              </a:rPr>
              <a:t>dedicated mini-cluster: me469-cluster.stanford.edu</a:t>
            </a:r>
          </a:p>
          <a:p>
            <a:pPr marL="342900" indent="-342900">
              <a:buFont typeface="Arial" panose="020B0604020202020204" pitchFamily="34" charset="0"/>
              <a:buChar char="•"/>
            </a:pPr>
            <a:r>
              <a:rPr lang="en-US" dirty="0"/>
              <a:t>Y</a:t>
            </a:r>
            <a:r>
              <a:rPr lang="en-US" dirty="0">
                <a:effectLst/>
              </a:rPr>
              <a:t>ou will receive an invitation to join (SUID) </a:t>
            </a:r>
          </a:p>
          <a:p>
            <a:pPr marL="342900" indent="-342900">
              <a:buFont typeface="Arial" panose="020B0604020202020204" pitchFamily="34" charset="0"/>
              <a:buChar char="•"/>
            </a:pPr>
            <a:r>
              <a:rPr lang="en-US" dirty="0"/>
              <a:t>We are also working to provide </a:t>
            </a:r>
            <a:r>
              <a:rPr lang="en-US" dirty="0" err="1"/>
              <a:t>linux</a:t>
            </a:r>
            <a:r>
              <a:rPr lang="en-US" dirty="0"/>
              <a:t>-based laptops with a </a:t>
            </a:r>
            <a:r>
              <a:rPr lang="en-US" dirty="0" err="1"/>
              <a:t>Nalu</a:t>
            </a:r>
            <a:r>
              <a:rPr lang="en-US" dirty="0"/>
              <a:t> installation to facilitate our laboratory sessions on Fridays (one laptop per 2-3 students)</a:t>
            </a:r>
            <a:endParaRPr lang="en-US" dirty="0">
              <a:effectLst/>
            </a:endParaRPr>
          </a:p>
          <a:p>
            <a:r>
              <a:rPr lang="en-US" u="sng" dirty="0">
                <a:effectLst/>
              </a:rPr>
              <a:t>Visualization</a:t>
            </a:r>
            <a:r>
              <a:rPr lang="en-US" dirty="0">
                <a:effectLst/>
              </a:rPr>
              <a:t>: </a:t>
            </a:r>
            <a:r>
              <a:rPr lang="en-US" dirty="0" err="1">
                <a:effectLst/>
              </a:rPr>
              <a:t>Paraview</a:t>
            </a:r>
            <a:r>
              <a:rPr lang="en-US" dirty="0">
                <a:effectLst/>
              </a:rPr>
              <a:t> (open source)</a:t>
            </a:r>
          </a:p>
          <a:p>
            <a:r>
              <a:rPr lang="en-US" u="sng" dirty="0">
                <a:effectLst/>
              </a:rPr>
              <a:t>Grid Generation</a:t>
            </a:r>
            <a:r>
              <a:rPr lang="en-US" dirty="0">
                <a:effectLst/>
              </a:rPr>
              <a:t>: We have created all of the meshes that you will need for this class. If you have ideas on specific problems that you would like to run, which are tractable given the cluster resources, let us know</a:t>
            </a:r>
          </a:p>
          <a:p>
            <a:pPr marL="342900" indent="-342900">
              <a:buFont typeface="Arial" panose="020B0604020202020204" pitchFamily="34" charset="0"/>
              <a:buChar char="•"/>
            </a:pPr>
            <a:r>
              <a:rPr lang="en-US" dirty="0"/>
              <a:t>If you are familiar with another simulation tool, this code base can also be incorporated in the course</a:t>
            </a:r>
          </a:p>
          <a:p>
            <a:pPr marL="342900" indent="-342900">
              <a:buFont typeface="Arial" panose="020B0604020202020204" pitchFamily="34" charset="0"/>
              <a:buChar char="•"/>
            </a:pPr>
            <a:r>
              <a:rPr lang="en-US" dirty="0">
                <a:effectLst/>
              </a:rPr>
              <a:t>The objective is not to learn </a:t>
            </a:r>
            <a:r>
              <a:rPr lang="en-US" dirty="0" err="1">
                <a:effectLst/>
              </a:rPr>
              <a:t>Nalu</a:t>
            </a:r>
            <a:r>
              <a:rPr lang="en-US" dirty="0">
                <a:effectLst/>
              </a:rPr>
              <a:t>, but rather to have a simulation tool to evaluate and test the concepts provided in class</a:t>
            </a:r>
          </a:p>
          <a:p>
            <a:pPr marL="342900" indent="-342900">
              <a:buFont typeface="Arial" panose="020B0604020202020204" pitchFamily="34" charset="0"/>
              <a:buChar char="•"/>
            </a:pPr>
            <a:endParaRPr lang="en-US" dirty="0">
              <a:solidFill>
                <a:schemeClr val="tx1"/>
              </a:solidFill>
            </a:endParaRPr>
          </a:p>
        </p:txBody>
      </p:sp>
    </p:spTree>
    <p:extLst>
      <p:ext uri="{BB962C8B-B14F-4D97-AF65-F5344CB8AC3E}">
        <p14:creationId xmlns:p14="http://schemas.microsoft.com/office/powerpoint/2010/main" val="81540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A4FB3-8DAD-030B-761C-5B67D17C4CA7}"/>
              </a:ext>
            </a:extLst>
          </p:cNvPr>
          <p:cNvSpPr>
            <a:spLocks noGrp="1"/>
          </p:cNvSpPr>
          <p:nvPr>
            <p:ph type="title"/>
          </p:nvPr>
        </p:nvSpPr>
        <p:spPr/>
        <p:txBody>
          <a:bodyPr/>
          <a:lstStyle/>
          <a:p>
            <a:r>
              <a:rPr lang="en-US" dirty="0" err="1"/>
              <a:t>Nalu</a:t>
            </a:r>
            <a:r>
              <a:rPr lang="en-US" dirty="0"/>
              <a:t>: </a:t>
            </a:r>
            <a:r>
              <a:rPr lang="en-US" dirty="0">
                <a:hlinkClick r:id="rId2"/>
              </a:rPr>
              <a:t>https://github.com/NaluCFD/Nalu</a:t>
            </a:r>
            <a:r>
              <a:rPr lang="en-US" dirty="0"/>
              <a:t> </a:t>
            </a:r>
          </a:p>
        </p:txBody>
      </p:sp>
      <p:sp>
        <p:nvSpPr>
          <p:cNvPr id="3" name="Slide Number Placeholder 2">
            <a:extLst>
              <a:ext uri="{FF2B5EF4-FFF2-40B4-BE49-F238E27FC236}">
                <a16:creationId xmlns:a16="http://schemas.microsoft.com/office/drawing/2014/main" id="{C18CDD9B-651C-A7AC-3CF0-9EC0D8F7117B}"/>
              </a:ext>
            </a:extLst>
          </p:cNvPr>
          <p:cNvSpPr>
            <a:spLocks noGrp="1"/>
          </p:cNvSpPr>
          <p:nvPr>
            <p:ph type="sldNum" sz="quarter" idx="10"/>
          </p:nvPr>
        </p:nvSpPr>
        <p:spPr/>
        <p:txBody>
          <a:bodyPr/>
          <a:lstStyle/>
          <a:p>
            <a:fld id="{4FAB73BC-B049-4115-A692-8D63A059BFB8}" type="slidenum">
              <a:rPr lang="en-US" smtClean="0"/>
              <a:pPr/>
              <a:t>12</a:t>
            </a:fld>
            <a:endParaRPr lang="en-US" dirty="0"/>
          </a:p>
        </p:txBody>
      </p:sp>
      <p:pic>
        <p:nvPicPr>
          <p:cNvPr id="1026" name="Picture 2" descr="Nalu 1.0">
            <a:extLst>
              <a:ext uri="{FF2B5EF4-FFF2-40B4-BE49-F238E27FC236}">
                <a16:creationId xmlns:a16="http://schemas.microsoft.com/office/drawing/2014/main" id="{5867628B-A86A-121A-6672-0F6C3DCDC0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6429" y="988109"/>
            <a:ext cx="7563664" cy="5848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221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4FD0D-642B-5076-F63A-CF44DDF3B203}"/>
              </a:ext>
            </a:extLst>
          </p:cNvPr>
          <p:cNvSpPr>
            <a:spLocks noGrp="1"/>
          </p:cNvSpPr>
          <p:nvPr>
            <p:ph type="title"/>
          </p:nvPr>
        </p:nvSpPr>
        <p:spPr/>
        <p:txBody>
          <a:bodyPr/>
          <a:lstStyle/>
          <a:p>
            <a:r>
              <a:rPr lang="en-US" dirty="0"/>
              <a:t>Course Grading</a:t>
            </a:r>
          </a:p>
        </p:txBody>
      </p:sp>
      <p:sp>
        <p:nvSpPr>
          <p:cNvPr id="3" name="Slide Number Placeholder 2">
            <a:extLst>
              <a:ext uri="{FF2B5EF4-FFF2-40B4-BE49-F238E27FC236}">
                <a16:creationId xmlns:a16="http://schemas.microsoft.com/office/drawing/2014/main" id="{F4F98953-78BF-F0AF-ACEF-076817E99B66}"/>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4" name="Content Placeholder 3">
            <a:extLst>
              <a:ext uri="{FF2B5EF4-FFF2-40B4-BE49-F238E27FC236}">
                <a16:creationId xmlns:a16="http://schemas.microsoft.com/office/drawing/2014/main" id="{E247258E-F91E-8373-9E8B-D292ACFFBFC6}"/>
              </a:ext>
            </a:extLst>
          </p:cNvPr>
          <p:cNvSpPr>
            <a:spLocks noGrp="1"/>
          </p:cNvSpPr>
          <p:nvPr>
            <p:ph sz="quarter" idx="11"/>
          </p:nvPr>
        </p:nvSpPr>
        <p:spPr>
          <a:xfrm>
            <a:off x="647700" y="1409700"/>
            <a:ext cx="11049000" cy="5448300"/>
          </a:xfrm>
        </p:spPr>
        <p:txBody>
          <a:bodyPr>
            <a:normAutofit/>
          </a:bodyPr>
          <a:lstStyle/>
          <a:p>
            <a:r>
              <a:rPr lang="en-US" u="sng" dirty="0">
                <a:solidFill>
                  <a:schemeClr val="tx1"/>
                </a:solidFill>
                <a:effectLst/>
              </a:rPr>
              <a:t>Grading</a:t>
            </a:r>
            <a:r>
              <a:rPr lang="en-US" dirty="0">
                <a:solidFill>
                  <a:schemeClr val="tx1"/>
                </a:solidFill>
                <a:effectLst/>
              </a:rPr>
              <a:t> </a:t>
            </a:r>
          </a:p>
          <a:p>
            <a:pPr marL="342900" indent="-342900">
              <a:buFont typeface="Arial" panose="020B0604020202020204" pitchFamily="34" charset="0"/>
              <a:buChar char="•"/>
            </a:pPr>
            <a:r>
              <a:rPr lang="en-US" dirty="0">
                <a:solidFill>
                  <a:schemeClr val="tx1"/>
                </a:solidFill>
                <a:effectLst/>
              </a:rPr>
              <a:t>Two laboratory-based write-ups (20%), see: </a:t>
            </a:r>
            <a:r>
              <a:rPr lang="en-US" dirty="0" err="1">
                <a:solidFill>
                  <a:srgbClr val="000000"/>
                </a:solidFill>
                <a:effectLst/>
              </a:rPr>
              <a:t>Nalu</a:t>
            </a:r>
            <a:r>
              <a:rPr lang="en-US" dirty="0">
                <a:solidFill>
                  <a:srgbClr val="000000"/>
                </a:solidFill>
                <a:effectLst/>
              </a:rPr>
              <a:t>/</a:t>
            </a:r>
            <a:r>
              <a:rPr lang="en-US" dirty="0" err="1">
                <a:solidFill>
                  <a:srgbClr val="000000"/>
                </a:solidFill>
                <a:effectLst/>
              </a:rPr>
              <a:t>reg_tests</a:t>
            </a:r>
            <a:r>
              <a:rPr lang="en-US" dirty="0">
                <a:solidFill>
                  <a:srgbClr val="000000"/>
                </a:solidFill>
                <a:effectLst/>
              </a:rPr>
              <a:t>/</a:t>
            </a:r>
            <a:r>
              <a:rPr lang="en-US" dirty="0" err="1">
                <a:solidFill>
                  <a:srgbClr val="000000"/>
                </a:solidFill>
                <a:effectLst/>
              </a:rPr>
              <a:t>test_files</a:t>
            </a:r>
            <a:r>
              <a:rPr lang="en-US" dirty="0">
                <a:solidFill>
                  <a:srgbClr val="000000"/>
                </a:solidFill>
                <a:effectLst/>
              </a:rPr>
              <a:t>/laboratory</a:t>
            </a:r>
            <a:endParaRPr lang="en-US" dirty="0">
              <a:solidFill>
                <a:schemeClr val="tx1"/>
              </a:solidFill>
              <a:effectLst/>
            </a:endParaRPr>
          </a:p>
          <a:p>
            <a:pPr marL="726948" lvl="1" indent="-342900">
              <a:buFont typeface="Arial" panose="020B0604020202020204" pitchFamily="34" charset="0"/>
              <a:buChar char="•"/>
            </a:pPr>
            <a:r>
              <a:rPr lang="en-US" dirty="0">
                <a:solidFill>
                  <a:schemeClr val="tx1"/>
                </a:solidFill>
              </a:rPr>
              <a:t>You can choose the laboratory writeups including:</a:t>
            </a:r>
          </a:p>
          <a:p>
            <a:pPr marL="909828" lvl="2" indent="-342900">
              <a:buFont typeface="Arial" panose="020B0604020202020204" pitchFamily="34" charset="0"/>
              <a:buChar char="•"/>
            </a:pPr>
            <a:r>
              <a:rPr lang="en-US" dirty="0">
                <a:solidFill>
                  <a:srgbClr val="3C5FFF"/>
                </a:solidFill>
                <a:effectLst/>
              </a:rPr>
              <a:t>1d_quad4_adv_diff</a:t>
            </a:r>
            <a:r>
              <a:rPr lang="en-US" dirty="0">
                <a:solidFill>
                  <a:srgbClr val="000000"/>
                </a:solidFill>
                <a:effectLst/>
              </a:rPr>
              <a:t>  </a:t>
            </a:r>
            <a:r>
              <a:rPr lang="en-US" dirty="0">
                <a:solidFill>
                  <a:srgbClr val="3C5FFF"/>
                </a:solidFill>
                <a:effectLst/>
              </a:rPr>
              <a:t>2d_quad9_helium</a:t>
            </a:r>
            <a:r>
              <a:rPr lang="en-US" dirty="0">
                <a:solidFill>
                  <a:srgbClr val="000000"/>
                </a:solidFill>
                <a:effectLst/>
              </a:rPr>
              <a:t>       </a:t>
            </a:r>
            <a:r>
              <a:rPr lang="en-US" dirty="0">
                <a:solidFill>
                  <a:srgbClr val="3C5FFF"/>
                </a:solidFill>
                <a:effectLst/>
              </a:rPr>
              <a:t>3d_hex8_open_jet 2d_quad4_channel</a:t>
            </a:r>
            <a:r>
              <a:rPr lang="en-US" dirty="0">
                <a:solidFill>
                  <a:srgbClr val="000000"/>
                </a:solidFill>
                <a:effectLst/>
              </a:rPr>
              <a:t>   </a:t>
            </a:r>
            <a:r>
              <a:rPr lang="en-US" strike="sngStrike" dirty="0">
                <a:solidFill>
                  <a:srgbClr val="3C5FFF"/>
                </a:solidFill>
                <a:effectLst/>
              </a:rPr>
              <a:t>2d_tri3_quad4_street</a:t>
            </a:r>
            <a:r>
              <a:rPr lang="en-US" strike="sngStrike" dirty="0">
                <a:solidFill>
                  <a:srgbClr val="000000"/>
                </a:solidFill>
                <a:effectLst/>
              </a:rPr>
              <a:t>  </a:t>
            </a:r>
            <a:r>
              <a:rPr lang="en-US" dirty="0">
                <a:solidFill>
                  <a:srgbClr val="3C5FFF"/>
                </a:solidFill>
                <a:effectLst/>
              </a:rPr>
              <a:t>3d_tet4_pipe 2d_quad9_couette</a:t>
            </a:r>
            <a:r>
              <a:rPr lang="en-US" dirty="0">
                <a:solidFill>
                  <a:srgbClr val="000000"/>
                </a:solidFill>
                <a:effectLst/>
              </a:rPr>
              <a:t>   </a:t>
            </a:r>
            <a:r>
              <a:rPr lang="en-US" dirty="0">
                <a:solidFill>
                  <a:srgbClr val="3C5FFF"/>
                </a:solidFill>
                <a:effectLst/>
              </a:rPr>
              <a:t>3d_hex8_dam_break</a:t>
            </a:r>
          </a:p>
          <a:p>
            <a:pPr marL="726948" lvl="1" indent="-342900">
              <a:buFont typeface="Arial" panose="020B0604020202020204" pitchFamily="34" charset="0"/>
              <a:buChar char="•"/>
            </a:pPr>
            <a:r>
              <a:rPr lang="en-US" dirty="0">
                <a:solidFill>
                  <a:schemeClr val="tx1"/>
                </a:solidFill>
                <a:effectLst/>
              </a:rPr>
              <a:t>Format will be a brief report, i.e., </a:t>
            </a:r>
            <a:r>
              <a:rPr lang="en-US" dirty="0">
                <a:solidFill>
                  <a:schemeClr val="tx1"/>
                </a:solidFill>
              </a:rPr>
              <a:t>~5</a:t>
            </a:r>
            <a:r>
              <a:rPr lang="en-US" dirty="0">
                <a:solidFill>
                  <a:schemeClr val="tx1"/>
                </a:solidFill>
                <a:effectLst/>
              </a:rPr>
              <a:t> pages and can follow the write-up approach (</a:t>
            </a:r>
            <a:r>
              <a:rPr lang="en-US" dirty="0" err="1">
                <a:solidFill>
                  <a:schemeClr val="tx1"/>
                </a:solidFill>
                <a:effectLst/>
              </a:rPr>
              <a:t>LaTex</a:t>
            </a:r>
            <a:r>
              <a:rPr lang="en-US" dirty="0">
                <a:solidFill>
                  <a:schemeClr val="tx1"/>
                </a:solidFill>
                <a:effectLst/>
              </a:rPr>
              <a:t>), or your document editor program of choice (provided as pdfs)</a:t>
            </a:r>
          </a:p>
          <a:p>
            <a:pPr marL="342900" indent="-342900">
              <a:buFont typeface="Arial" panose="020B0604020202020204" pitchFamily="34" charset="0"/>
              <a:buChar char="•"/>
            </a:pPr>
            <a:r>
              <a:rPr lang="en-US" dirty="0">
                <a:solidFill>
                  <a:schemeClr val="tx1"/>
                </a:solidFill>
                <a:effectLst/>
              </a:rPr>
              <a:t>Midterm (40%): ~10 page report </a:t>
            </a:r>
          </a:p>
          <a:p>
            <a:pPr marL="726948" lvl="1" indent="-342900">
              <a:buFont typeface="Arial" panose="020B0604020202020204" pitchFamily="34" charset="0"/>
              <a:buChar char="•"/>
            </a:pPr>
            <a:r>
              <a:rPr lang="en-US" dirty="0">
                <a:solidFill>
                  <a:schemeClr val="tx1"/>
                </a:solidFill>
              </a:rPr>
              <a:t>Focused on the </a:t>
            </a:r>
            <a:r>
              <a:rPr lang="en-US" dirty="0">
                <a:solidFill>
                  <a:srgbClr val="3C5FFF"/>
                </a:solidFill>
                <a:effectLst/>
              </a:rPr>
              <a:t>2d_tri3_quad4_street</a:t>
            </a:r>
            <a:r>
              <a:rPr lang="en-US" dirty="0">
                <a:solidFill>
                  <a:srgbClr val="000000"/>
                </a:solidFill>
                <a:effectLst/>
              </a:rPr>
              <a:t> case</a:t>
            </a:r>
            <a:endParaRPr lang="en-US" dirty="0">
              <a:solidFill>
                <a:schemeClr val="tx1"/>
              </a:solidFill>
              <a:effectLst/>
            </a:endParaRPr>
          </a:p>
          <a:p>
            <a:pPr marL="342900" indent="-342900">
              <a:buFont typeface="Arial" panose="020B0604020202020204" pitchFamily="34" charset="0"/>
              <a:buChar char="•"/>
            </a:pPr>
            <a:r>
              <a:rPr lang="en-US" dirty="0">
                <a:solidFill>
                  <a:schemeClr val="tx1"/>
                </a:solidFill>
                <a:effectLst/>
              </a:rPr>
              <a:t>Final (40%): ~10 page report</a:t>
            </a:r>
          </a:p>
          <a:p>
            <a:r>
              <a:rPr lang="en-US" u="sng" dirty="0">
                <a:solidFill>
                  <a:schemeClr val="tx1"/>
                </a:solidFill>
              </a:rPr>
              <a:t>Late submissions are discouraged and allowed only under special circumstances</a:t>
            </a:r>
            <a:endParaRPr lang="en-US" u="sng" dirty="0"/>
          </a:p>
        </p:txBody>
      </p:sp>
    </p:spTree>
    <p:extLst>
      <p:ext uri="{BB962C8B-B14F-4D97-AF65-F5344CB8AC3E}">
        <p14:creationId xmlns:p14="http://schemas.microsoft.com/office/powerpoint/2010/main" val="262253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E7D87-68E0-AF04-5AA5-F14FE843CCD1}"/>
              </a:ext>
            </a:extLst>
          </p:cNvPr>
          <p:cNvSpPr>
            <a:spLocks noGrp="1"/>
          </p:cNvSpPr>
          <p:nvPr>
            <p:ph type="title"/>
          </p:nvPr>
        </p:nvSpPr>
        <p:spPr/>
        <p:txBody>
          <a:bodyPr/>
          <a:lstStyle/>
          <a:p>
            <a:r>
              <a:rPr lang="en-US" u="sng" dirty="0"/>
              <a:t>Labs and Projects</a:t>
            </a:r>
            <a:r>
              <a:rPr lang="en-US" dirty="0"/>
              <a:t>: </a:t>
            </a:r>
            <a:br>
              <a:rPr lang="en-US" dirty="0"/>
            </a:br>
            <a:r>
              <a:rPr lang="en-US" dirty="0"/>
              <a:t>Designed to Remove the Meshing Requirement of CFD</a:t>
            </a:r>
          </a:p>
        </p:txBody>
      </p:sp>
      <p:sp>
        <p:nvSpPr>
          <p:cNvPr id="3" name="Slide Number Placeholder 2">
            <a:extLst>
              <a:ext uri="{FF2B5EF4-FFF2-40B4-BE49-F238E27FC236}">
                <a16:creationId xmlns:a16="http://schemas.microsoft.com/office/drawing/2014/main" id="{068682A2-8665-57DC-1840-E892E9C352D1}"/>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4" name="Content Placeholder 3">
            <a:extLst>
              <a:ext uri="{FF2B5EF4-FFF2-40B4-BE49-F238E27FC236}">
                <a16:creationId xmlns:a16="http://schemas.microsoft.com/office/drawing/2014/main" id="{1BCD788E-937B-E0B2-BA10-784B912099A1}"/>
              </a:ext>
            </a:extLst>
          </p:cNvPr>
          <p:cNvSpPr>
            <a:spLocks noGrp="1"/>
          </p:cNvSpPr>
          <p:nvPr>
            <p:ph sz="quarter" idx="11"/>
          </p:nvPr>
        </p:nvSpPr>
        <p:spPr>
          <a:xfrm>
            <a:off x="647700" y="1409700"/>
            <a:ext cx="10759998" cy="5426812"/>
          </a:xfrm>
        </p:spPr>
        <p:txBody>
          <a:bodyPr>
            <a:normAutofit/>
          </a:bodyPr>
          <a:lstStyle/>
          <a:p>
            <a:r>
              <a:rPr lang="en-US" u="sng" dirty="0">
                <a:solidFill>
                  <a:schemeClr val="tx1"/>
                </a:solidFill>
                <a:effectLst/>
              </a:rPr>
              <a:t>Midterm Project:</a:t>
            </a:r>
            <a:r>
              <a:rPr lang="en-US" dirty="0">
                <a:solidFill>
                  <a:schemeClr val="tx1"/>
                </a:solidFill>
                <a:effectLst/>
              </a:rPr>
              <a:t> </a:t>
            </a:r>
            <a:r>
              <a:rPr lang="en-US" dirty="0">
                <a:solidFill>
                  <a:schemeClr val="tx1"/>
                </a:solidFill>
              </a:rPr>
              <a:t>D</a:t>
            </a:r>
            <a:r>
              <a:rPr lang="en-US" dirty="0">
                <a:solidFill>
                  <a:schemeClr val="tx1"/>
                </a:solidFill>
                <a:effectLst/>
              </a:rPr>
              <a:t>iscussed in </a:t>
            </a:r>
            <a:r>
              <a:rPr lang="en-US" i="1" dirty="0">
                <a:solidFill>
                  <a:schemeClr val="tx1"/>
                </a:solidFill>
                <a:effectLst/>
              </a:rPr>
              <a:t>third</a:t>
            </a:r>
            <a:r>
              <a:rPr lang="en-US" dirty="0">
                <a:solidFill>
                  <a:schemeClr val="tx1"/>
                </a:solidFill>
                <a:effectLst/>
              </a:rPr>
              <a:t> </a:t>
            </a:r>
            <a:r>
              <a:rPr lang="en-US" dirty="0">
                <a:solidFill>
                  <a:schemeClr val="tx1"/>
                </a:solidFill>
              </a:rPr>
              <a:t>l</a:t>
            </a:r>
            <a:r>
              <a:rPr lang="en-US" dirty="0">
                <a:solidFill>
                  <a:schemeClr val="tx1"/>
                </a:solidFill>
                <a:effectLst/>
              </a:rPr>
              <a:t>aboratory </a:t>
            </a:r>
            <a:r>
              <a:rPr lang="en-US" dirty="0">
                <a:solidFill>
                  <a:schemeClr val="tx1"/>
                </a:solidFill>
              </a:rPr>
              <a:t>s</a:t>
            </a:r>
            <a:r>
              <a:rPr lang="en-US" dirty="0">
                <a:solidFill>
                  <a:schemeClr val="tx1"/>
                </a:solidFill>
                <a:effectLst/>
              </a:rPr>
              <a:t>ession</a:t>
            </a:r>
            <a:endParaRPr lang="en-US" u="sng" dirty="0">
              <a:solidFill>
                <a:schemeClr val="tx1"/>
              </a:solidFill>
              <a:effectLst/>
            </a:endParaRPr>
          </a:p>
          <a:p>
            <a:pPr marL="342900" indent="-342900">
              <a:buFont typeface="Arial" panose="020B0604020202020204" pitchFamily="34" charset="0"/>
              <a:buChar char="•"/>
            </a:pPr>
            <a:r>
              <a:rPr lang="en-US" dirty="0">
                <a:solidFill>
                  <a:schemeClr val="tx1"/>
                </a:solidFill>
                <a:effectLst/>
              </a:rPr>
              <a:t>Flow around a circular cylinder (2D vortex street), see:</a:t>
            </a:r>
          </a:p>
          <a:p>
            <a:pPr marL="726948" lvl="1" indent="-342900">
              <a:buFont typeface="Arial" panose="020B0604020202020204" pitchFamily="34" charset="0"/>
              <a:buChar char="•"/>
            </a:pPr>
            <a:r>
              <a:rPr lang="en-US" sz="1600" dirty="0" err="1">
                <a:solidFill>
                  <a:schemeClr val="tx1"/>
                </a:solidFill>
                <a:effectLst/>
              </a:rPr>
              <a:t>Nalu</a:t>
            </a:r>
            <a:r>
              <a:rPr lang="en-US" sz="1600" dirty="0">
                <a:solidFill>
                  <a:schemeClr val="tx1"/>
                </a:solidFill>
                <a:effectLst/>
              </a:rPr>
              <a:t>/</a:t>
            </a:r>
            <a:r>
              <a:rPr lang="en-US" sz="1600" dirty="0" err="1">
                <a:solidFill>
                  <a:schemeClr val="tx1"/>
                </a:solidFill>
                <a:effectLst/>
              </a:rPr>
              <a:t>reg_tests</a:t>
            </a:r>
            <a:r>
              <a:rPr lang="en-US" sz="1600" dirty="0">
                <a:solidFill>
                  <a:schemeClr val="tx1"/>
                </a:solidFill>
                <a:effectLst/>
              </a:rPr>
              <a:t>/</a:t>
            </a:r>
            <a:r>
              <a:rPr lang="en-US" sz="1600" dirty="0" err="1">
                <a:solidFill>
                  <a:schemeClr val="tx1"/>
                </a:solidFill>
                <a:effectLst/>
              </a:rPr>
              <a:t>test_files</a:t>
            </a:r>
            <a:r>
              <a:rPr lang="en-US" sz="1600" dirty="0">
                <a:solidFill>
                  <a:schemeClr val="tx1"/>
                </a:solidFill>
                <a:effectLst/>
              </a:rPr>
              <a:t>/laboratory/2d_tri3_quad4_street/</a:t>
            </a:r>
            <a:r>
              <a:rPr lang="en-US" sz="1600" dirty="0" err="1">
                <a:solidFill>
                  <a:schemeClr val="tx1"/>
                </a:solidFill>
                <a:effectLst/>
              </a:rPr>
              <a:t>write_up</a:t>
            </a:r>
            <a:r>
              <a:rPr lang="en-US" sz="1600" dirty="0">
                <a:solidFill>
                  <a:schemeClr val="tx1"/>
                </a:solidFill>
                <a:effectLst/>
              </a:rPr>
              <a:t>/2d_tri3_quad4_street_laboratory.pdf</a:t>
            </a:r>
          </a:p>
          <a:p>
            <a:pPr marL="342900" indent="-342900">
              <a:buFont typeface="Arial" panose="020B0604020202020204" pitchFamily="34" charset="0"/>
              <a:buChar char="•"/>
            </a:pPr>
            <a:r>
              <a:rPr lang="en-US" dirty="0">
                <a:solidFill>
                  <a:schemeClr val="tx1"/>
                </a:solidFill>
              </a:rPr>
              <a:t>F</a:t>
            </a:r>
            <a:r>
              <a:rPr lang="en-US" dirty="0">
                <a:solidFill>
                  <a:schemeClr val="tx1"/>
                </a:solidFill>
                <a:effectLst/>
              </a:rPr>
              <a:t>ocuses on numerical accuracy and parametric sensitivities </a:t>
            </a:r>
          </a:p>
          <a:p>
            <a:r>
              <a:rPr lang="en-US" u="sng" dirty="0">
                <a:solidFill>
                  <a:schemeClr val="tx1"/>
                </a:solidFill>
                <a:effectLst/>
              </a:rPr>
              <a:t>Final Project:</a:t>
            </a:r>
            <a:r>
              <a:rPr lang="en-US" dirty="0">
                <a:solidFill>
                  <a:schemeClr val="tx1"/>
                </a:solidFill>
                <a:effectLst/>
              </a:rPr>
              <a:t> Focus on physics investigation; cases documented in the course reader</a:t>
            </a:r>
            <a:endParaRPr lang="en-US" u="sng" dirty="0">
              <a:solidFill>
                <a:schemeClr val="tx1"/>
              </a:solidFill>
              <a:effectLst/>
            </a:endParaRPr>
          </a:p>
          <a:p>
            <a:pPr marL="342900" indent="-342900">
              <a:buFont typeface="Arial" panose="020B0604020202020204" pitchFamily="34" charset="0"/>
              <a:buChar char="•"/>
            </a:pPr>
            <a:r>
              <a:rPr lang="en-US" dirty="0">
                <a:solidFill>
                  <a:schemeClr val="tx1"/>
                </a:solidFill>
                <a:effectLst/>
              </a:rPr>
              <a:t>Flow/Thermal analysis, see </a:t>
            </a:r>
            <a:r>
              <a:rPr lang="en-US" dirty="0" err="1">
                <a:solidFill>
                  <a:schemeClr val="tx1"/>
                </a:solidFill>
                <a:effectLst/>
              </a:rPr>
              <a:t>Nalu</a:t>
            </a:r>
            <a:r>
              <a:rPr lang="en-US" dirty="0">
                <a:solidFill>
                  <a:schemeClr val="tx1"/>
                </a:solidFill>
                <a:effectLst/>
              </a:rPr>
              <a:t>/examples</a:t>
            </a:r>
            <a:r>
              <a:rPr lang="en-US" dirty="0">
                <a:solidFill>
                  <a:schemeClr val="tx1"/>
                </a:solidFill>
              </a:rPr>
              <a:t> (hula hoop)</a:t>
            </a:r>
          </a:p>
          <a:p>
            <a:pPr marL="342900" indent="-342900">
              <a:buFont typeface="Arial" panose="020B0604020202020204" pitchFamily="34" charset="0"/>
              <a:buChar char="•"/>
            </a:pPr>
            <a:r>
              <a:rPr lang="en-US" dirty="0">
                <a:solidFill>
                  <a:schemeClr val="tx1"/>
                </a:solidFill>
              </a:rPr>
              <a:t>Rotating shapes, see </a:t>
            </a:r>
            <a:r>
              <a:rPr lang="en-US" dirty="0" err="1">
                <a:solidFill>
                  <a:schemeClr val="tx1"/>
                </a:solidFill>
              </a:rPr>
              <a:t>Nalu</a:t>
            </a:r>
            <a:r>
              <a:rPr lang="en-US" dirty="0">
                <a:solidFill>
                  <a:schemeClr val="tx1"/>
                </a:solidFill>
              </a:rPr>
              <a:t>/examples (shapes)</a:t>
            </a:r>
          </a:p>
          <a:p>
            <a:pPr marL="342900" indent="-342900">
              <a:buFont typeface="Arial" panose="020B0604020202020204" pitchFamily="34" charset="0"/>
              <a:buChar char="•"/>
            </a:pPr>
            <a:r>
              <a:rPr lang="en-US" dirty="0">
                <a:solidFill>
                  <a:schemeClr val="tx1"/>
                </a:solidFill>
                <a:effectLst/>
              </a:rPr>
              <a:t>If you have other ideas, let me know by week 6</a:t>
            </a:r>
          </a:p>
          <a:p>
            <a:r>
              <a:rPr lang="en-US" u="sng" dirty="0">
                <a:solidFill>
                  <a:schemeClr val="tx1"/>
                </a:solidFill>
                <a:effectLst/>
              </a:rPr>
              <a:t>Logistics</a:t>
            </a:r>
            <a:endParaRPr lang="en-US" u="sng" dirty="0">
              <a:solidFill>
                <a:schemeClr val="tx1"/>
              </a:solidFill>
            </a:endParaRPr>
          </a:p>
          <a:p>
            <a:pPr marL="342900" indent="-342900">
              <a:buFont typeface="Arial" panose="020B0604020202020204" pitchFamily="34" charset="0"/>
              <a:buChar char="•"/>
            </a:pPr>
            <a:r>
              <a:rPr lang="en-US" dirty="0">
                <a:solidFill>
                  <a:schemeClr val="tx1"/>
                </a:solidFill>
                <a:effectLst/>
              </a:rPr>
              <a:t>Projects can be carried out as a team (2-3 members max)</a:t>
            </a:r>
          </a:p>
          <a:p>
            <a:pPr marL="342900" indent="-342900">
              <a:buFont typeface="Arial" panose="020B0604020202020204" pitchFamily="34" charset="0"/>
              <a:buChar char="•"/>
            </a:pPr>
            <a:r>
              <a:rPr lang="en-US" dirty="0">
                <a:solidFill>
                  <a:schemeClr val="tx1"/>
                </a:solidFill>
              </a:rPr>
              <a:t>Reports no longer than 10 pages, however, should read like a manuscript, e.g., introduction, theory, numerical experiments, findings, conclusion</a:t>
            </a:r>
          </a:p>
          <a:p>
            <a:pPr marL="342900" indent="-342900">
              <a:buFont typeface="Arial" panose="020B0604020202020204" pitchFamily="34" charset="0"/>
              <a:buChar char="•"/>
            </a:pPr>
            <a:r>
              <a:rPr lang="en-US" dirty="0">
                <a:solidFill>
                  <a:schemeClr val="tx1"/>
                </a:solidFill>
                <a:effectLst/>
              </a:rPr>
              <a:t>You can also propose using an alternative CFD code base</a:t>
            </a:r>
          </a:p>
          <a:p>
            <a:pPr marL="342900" indent="-342900">
              <a:buFont typeface="Arial" panose="020B0604020202020204" pitchFamily="34" charset="0"/>
              <a:buChar char="•"/>
            </a:pPr>
            <a:r>
              <a:rPr lang="en-US" dirty="0">
                <a:solidFill>
                  <a:schemeClr val="tx1"/>
                </a:solidFill>
              </a:rPr>
              <a:t>Please avoid AI-based usage!</a:t>
            </a:r>
          </a:p>
        </p:txBody>
      </p:sp>
    </p:spTree>
    <p:extLst>
      <p:ext uri="{BB962C8B-B14F-4D97-AF65-F5344CB8AC3E}">
        <p14:creationId xmlns:p14="http://schemas.microsoft.com/office/powerpoint/2010/main" val="597689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F3493-2BC6-DFD2-CB16-493D0EFC0FF4}"/>
              </a:ext>
            </a:extLst>
          </p:cNvPr>
          <p:cNvSpPr>
            <a:spLocks noGrp="1"/>
          </p:cNvSpPr>
          <p:nvPr>
            <p:ph type="title"/>
          </p:nvPr>
        </p:nvSpPr>
        <p:spPr/>
        <p:txBody>
          <a:bodyPr/>
          <a:lstStyle/>
          <a:p>
            <a:r>
              <a:rPr lang="en-US" dirty="0"/>
              <a:t>Incoming Expectations</a:t>
            </a:r>
          </a:p>
        </p:txBody>
      </p:sp>
      <p:sp>
        <p:nvSpPr>
          <p:cNvPr id="3" name="Slide Number Placeholder 2">
            <a:extLst>
              <a:ext uri="{FF2B5EF4-FFF2-40B4-BE49-F238E27FC236}">
                <a16:creationId xmlns:a16="http://schemas.microsoft.com/office/drawing/2014/main" id="{764A5F1F-5EE2-C8FB-B776-F60A50A546AD}"/>
              </a:ext>
            </a:extLst>
          </p:cNvPr>
          <p:cNvSpPr>
            <a:spLocks noGrp="1"/>
          </p:cNvSpPr>
          <p:nvPr>
            <p:ph type="sldNum" sz="quarter" idx="10"/>
          </p:nvPr>
        </p:nvSpPr>
        <p:spPr/>
        <p:txBody>
          <a:bodyPr/>
          <a:lstStyle/>
          <a:p>
            <a:fld id="{4FAB73BC-B049-4115-A692-8D63A059BFB8}" type="slidenum">
              <a:rPr lang="en-US" smtClean="0"/>
              <a:pPr/>
              <a:t>15</a:t>
            </a:fld>
            <a:endParaRPr lang="en-US" dirty="0"/>
          </a:p>
        </p:txBody>
      </p:sp>
      <p:sp>
        <p:nvSpPr>
          <p:cNvPr id="4" name="Content Placeholder 3">
            <a:extLst>
              <a:ext uri="{FF2B5EF4-FFF2-40B4-BE49-F238E27FC236}">
                <a16:creationId xmlns:a16="http://schemas.microsoft.com/office/drawing/2014/main" id="{AD607FF8-1C5B-88B8-6209-BC5BD371299F}"/>
              </a:ext>
            </a:extLst>
          </p:cNvPr>
          <p:cNvSpPr>
            <a:spLocks noGrp="1"/>
          </p:cNvSpPr>
          <p:nvPr>
            <p:ph sz="quarter" idx="11"/>
          </p:nvPr>
        </p:nvSpPr>
        <p:spPr>
          <a:xfrm>
            <a:off x="647699" y="1409699"/>
            <a:ext cx="5017121" cy="5426813"/>
          </a:xfrm>
        </p:spPr>
        <p:txBody>
          <a:bodyPr>
            <a:normAutofit/>
          </a:bodyPr>
          <a:lstStyle/>
          <a:p>
            <a:r>
              <a:rPr lang="en-US" dirty="0">
                <a:effectLst/>
              </a:rPr>
              <a:t>Familiarity with:</a:t>
            </a:r>
          </a:p>
          <a:p>
            <a:pPr marL="342900" indent="-342900">
              <a:buFont typeface="Arial" panose="020B0604020202020204" pitchFamily="34" charset="0"/>
              <a:buChar char="•"/>
            </a:pPr>
            <a:r>
              <a:rPr lang="en-US" dirty="0"/>
              <a:t>B</a:t>
            </a:r>
            <a:r>
              <a:rPr lang="en-US" dirty="0">
                <a:effectLst/>
              </a:rPr>
              <a:t>asic </a:t>
            </a:r>
            <a:r>
              <a:rPr lang="en-US" dirty="0"/>
              <a:t>U</a:t>
            </a:r>
            <a:r>
              <a:rPr lang="en-US" dirty="0">
                <a:effectLst/>
              </a:rPr>
              <a:t>nix commands</a:t>
            </a:r>
          </a:p>
          <a:p>
            <a:pPr marL="726948" lvl="1" indent="-342900">
              <a:buFont typeface="Arial" panose="020B0604020202020204" pitchFamily="34" charset="0"/>
              <a:buChar char="•"/>
            </a:pPr>
            <a:r>
              <a:rPr lang="en-US" dirty="0"/>
              <a:t>&gt;ls, cd, </a:t>
            </a:r>
            <a:r>
              <a:rPr lang="en-US" dirty="0" err="1"/>
              <a:t>pwd</a:t>
            </a:r>
            <a:r>
              <a:rPr lang="en-US" dirty="0"/>
              <a:t>, mv, cp, rm, ...</a:t>
            </a:r>
          </a:p>
          <a:p>
            <a:pPr marL="726948" lvl="1" indent="-342900">
              <a:buFont typeface="Arial" panose="020B0604020202020204" pitchFamily="34" charset="0"/>
              <a:buChar char="•"/>
            </a:pPr>
            <a:r>
              <a:rPr lang="en-US" dirty="0"/>
              <a:t>See, for example, </a:t>
            </a:r>
            <a:r>
              <a:rPr lang="en-US" dirty="0">
                <a:effectLst/>
                <a:hlinkClick r:id="rId2"/>
              </a:rPr>
              <a:t>http://www.ee.surrey.ac.uk/Teaching/Unix/</a:t>
            </a:r>
            <a:r>
              <a:rPr lang="en-US" dirty="0">
                <a:effectLst/>
              </a:rPr>
              <a:t> </a:t>
            </a:r>
          </a:p>
          <a:p>
            <a:pPr marL="342900" indent="-342900">
              <a:buFont typeface="Arial" panose="020B0604020202020204" pitchFamily="34" charset="0"/>
              <a:buChar char="•"/>
            </a:pPr>
            <a:r>
              <a:rPr lang="en-US" dirty="0"/>
              <a:t>Editing a file under a Unix environment</a:t>
            </a:r>
          </a:p>
          <a:p>
            <a:pPr marL="726948" lvl="1" indent="-342900">
              <a:buFont typeface="Arial" panose="020B0604020202020204" pitchFamily="34" charset="0"/>
              <a:buChar char="•"/>
            </a:pPr>
            <a:r>
              <a:rPr lang="en-US" dirty="0"/>
              <a:t>vi, emacs, etc.</a:t>
            </a:r>
          </a:p>
          <a:p>
            <a:pPr marL="342900" indent="-342900">
              <a:buFont typeface="Arial" panose="020B0604020202020204" pitchFamily="34" charset="0"/>
              <a:buChar char="•"/>
            </a:pPr>
            <a:r>
              <a:rPr lang="en-US" dirty="0"/>
              <a:t>Numerical methods including:</a:t>
            </a:r>
          </a:p>
          <a:p>
            <a:pPr marL="726948" lvl="1" indent="-342900">
              <a:buFont typeface="Arial" panose="020B0604020202020204" pitchFamily="34" charset="0"/>
              <a:buChar char="•"/>
            </a:pPr>
            <a:r>
              <a:rPr lang="en-US" dirty="0"/>
              <a:t>Explicit/Implicit </a:t>
            </a:r>
          </a:p>
          <a:p>
            <a:pPr marL="726948" lvl="1" indent="-342900">
              <a:buFont typeface="Arial" panose="020B0604020202020204" pitchFamily="34" charset="0"/>
              <a:buChar char="•"/>
            </a:pPr>
            <a:r>
              <a:rPr lang="en-US" dirty="0"/>
              <a:t>Finite difference, finite volume, finite element, etc.</a:t>
            </a:r>
          </a:p>
          <a:p>
            <a:pPr marL="342900" indent="-342900">
              <a:buFont typeface="Arial" panose="020B0604020202020204" pitchFamily="34" charset="0"/>
              <a:buChar char="•"/>
            </a:pPr>
            <a:r>
              <a:rPr lang="en-US" dirty="0">
                <a:effectLst/>
              </a:rPr>
              <a:t>Programing language can be useful</a:t>
            </a:r>
          </a:p>
          <a:p>
            <a:pPr marL="342900" indent="-342900">
              <a:buFont typeface="Arial" panose="020B0604020202020204" pitchFamily="34" charset="0"/>
              <a:buChar char="•"/>
            </a:pPr>
            <a:r>
              <a:rPr lang="en-US" dirty="0">
                <a:effectLst/>
              </a:rPr>
              <a:t>Fluids mechanics and the underlying PDE set</a:t>
            </a:r>
          </a:p>
          <a:p>
            <a:pPr marL="342900" indent="-342900">
              <a:buFont typeface="Arial" panose="020B0604020202020204" pitchFamily="34" charset="0"/>
              <a:buChar char="•"/>
            </a:pPr>
            <a:r>
              <a:rPr lang="en-US" dirty="0"/>
              <a:t>Reporting tool, e.g., </a:t>
            </a:r>
            <a:r>
              <a:rPr lang="en-US" dirty="0" err="1"/>
              <a:t>LaTex</a:t>
            </a:r>
            <a:r>
              <a:rPr lang="en-US" dirty="0"/>
              <a:t>, Word, etc.</a:t>
            </a:r>
            <a:endParaRPr lang="en-US" dirty="0">
              <a:effectLst/>
            </a:endParaRPr>
          </a:p>
        </p:txBody>
      </p:sp>
      <p:pic>
        <p:nvPicPr>
          <p:cNvPr id="5" name="Picture 4">
            <a:extLst>
              <a:ext uri="{FF2B5EF4-FFF2-40B4-BE49-F238E27FC236}">
                <a16:creationId xmlns:a16="http://schemas.microsoft.com/office/drawing/2014/main" id="{E19F2555-B803-E746-A2BF-EF071B735A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2183" y="862725"/>
            <a:ext cx="6395817" cy="3794409"/>
          </a:xfrm>
          <a:prstGeom prst="rect">
            <a:avLst/>
          </a:prstGeom>
        </p:spPr>
      </p:pic>
      <p:sp>
        <p:nvSpPr>
          <p:cNvPr id="6" name="Content Placeholder 3">
            <a:extLst>
              <a:ext uri="{FF2B5EF4-FFF2-40B4-BE49-F238E27FC236}">
                <a16:creationId xmlns:a16="http://schemas.microsoft.com/office/drawing/2014/main" id="{05417DBE-4EB7-3AAD-7C12-A089A191AFFE}"/>
              </a:ext>
            </a:extLst>
          </p:cNvPr>
          <p:cNvSpPr txBox="1">
            <a:spLocks/>
          </p:cNvSpPr>
          <p:nvPr/>
        </p:nvSpPr>
        <p:spPr>
          <a:xfrm>
            <a:off x="5847885" y="5607885"/>
            <a:ext cx="6344115" cy="774779"/>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a:t>ME300C or similar (fundaments of numerical methods) </a:t>
            </a:r>
          </a:p>
          <a:p>
            <a:pPr marL="285750" indent="-285750">
              <a:buFont typeface="Arial" panose="020B0604020202020204" pitchFamily="34" charset="0"/>
              <a:buChar char="•"/>
            </a:pPr>
            <a:r>
              <a:rPr lang="en-US" sz="1800"/>
              <a:t>ME351a/b or similar (fluid mechanics)</a:t>
            </a:r>
            <a:endParaRPr lang="en-US" dirty="0"/>
          </a:p>
        </p:txBody>
      </p:sp>
    </p:spTree>
    <p:extLst>
      <p:ext uri="{BB962C8B-B14F-4D97-AF65-F5344CB8AC3E}">
        <p14:creationId xmlns:p14="http://schemas.microsoft.com/office/powerpoint/2010/main" val="2584127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A295B-28F1-828B-D3BA-DD62E2853320}"/>
              </a:ext>
            </a:extLst>
          </p:cNvPr>
          <p:cNvSpPr>
            <a:spLocks noGrp="1"/>
          </p:cNvSpPr>
          <p:nvPr>
            <p:ph type="title"/>
          </p:nvPr>
        </p:nvSpPr>
        <p:spPr/>
        <p:txBody>
          <a:bodyPr/>
          <a:lstStyle/>
          <a:p>
            <a:r>
              <a:rPr lang="en-US" dirty="0"/>
              <a:t>Questions?</a:t>
            </a:r>
          </a:p>
        </p:txBody>
      </p:sp>
      <p:sp>
        <p:nvSpPr>
          <p:cNvPr id="3" name="Slide Number Placeholder 2">
            <a:extLst>
              <a:ext uri="{FF2B5EF4-FFF2-40B4-BE49-F238E27FC236}">
                <a16:creationId xmlns:a16="http://schemas.microsoft.com/office/drawing/2014/main" id="{E678188C-E746-665E-24DA-88300FC477E0}"/>
              </a:ext>
            </a:extLst>
          </p:cNvPr>
          <p:cNvSpPr>
            <a:spLocks noGrp="1"/>
          </p:cNvSpPr>
          <p:nvPr>
            <p:ph type="sldNum" sz="quarter" idx="10"/>
          </p:nvPr>
        </p:nvSpPr>
        <p:spPr/>
        <p:txBody>
          <a:bodyPr/>
          <a:lstStyle/>
          <a:p>
            <a:fld id="{4FAB73BC-B049-4115-A692-8D63A059BFB8}" type="slidenum">
              <a:rPr lang="en-US" smtClean="0"/>
              <a:pPr/>
              <a:t>16</a:t>
            </a:fld>
            <a:endParaRPr lang="en-US" dirty="0"/>
          </a:p>
        </p:txBody>
      </p:sp>
    </p:spTree>
    <p:extLst>
      <p:ext uri="{BB962C8B-B14F-4D97-AF65-F5344CB8AC3E}">
        <p14:creationId xmlns:p14="http://schemas.microsoft.com/office/powerpoint/2010/main" val="3233860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6875-A202-DF49-BB84-1DE924FB6D06}"/>
              </a:ext>
            </a:extLst>
          </p:cNvPr>
          <p:cNvSpPr>
            <a:spLocks noGrp="1"/>
          </p:cNvSpPr>
          <p:nvPr>
            <p:ph type="title"/>
          </p:nvPr>
        </p:nvSpPr>
        <p:spPr/>
        <p:txBody>
          <a:bodyPr/>
          <a:lstStyle/>
          <a:p>
            <a:r>
              <a:rPr lang="en-US" u="sng" dirty="0"/>
              <a:t>Course Goal</a:t>
            </a:r>
            <a:r>
              <a:rPr lang="en-US" dirty="0"/>
              <a:t>: Increased Proficiency in Numerical Approaches for Computational Fluid Dynamics</a:t>
            </a:r>
          </a:p>
        </p:txBody>
      </p:sp>
      <p:sp>
        <p:nvSpPr>
          <p:cNvPr id="3" name="Slide Number Placeholder 2">
            <a:extLst>
              <a:ext uri="{FF2B5EF4-FFF2-40B4-BE49-F238E27FC236}">
                <a16:creationId xmlns:a16="http://schemas.microsoft.com/office/drawing/2014/main" id="{145D4260-76BA-6C44-AD3D-29AAE887CD71}"/>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4A20921F-17BC-C848-94FC-602B23041FF6}"/>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solidFill>
                  <a:schemeClr val="tx1"/>
                </a:solidFill>
                <a:effectLst/>
              </a:rPr>
              <a:t>Analysis and implementation of computational approaches applied to the simulation of fluid motion </a:t>
            </a:r>
          </a:p>
          <a:p>
            <a:pPr marL="726948" lvl="1" indent="-342900">
              <a:buFont typeface="Arial" panose="020B0604020202020204" pitchFamily="34" charset="0"/>
              <a:buChar char="•"/>
            </a:pPr>
            <a:r>
              <a:rPr lang="en-US" dirty="0">
                <a:solidFill>
                  <a:schemeClr val="tx1"/>
                </a:solidFill>
              </a:rPr>
              <a:t>In this class, we will focus on low-Mach flows in the acoustically incompressible regime</a:t>
            </a:r>
            <a:endParaRPr lang="en-US" dirty="0">
              <a:solidFill>
                <a:schemeClr val="tx1"/>
              </a:solidFill>
              <a:effectLst/>
            </a:endParaRPr>
          </a:p>
          <a:p>
            <a:pPr marL="342900" indent="-342900">
              <a:buFont typeface="Arial" panose="020B0604020202020204" pitchFamily="34" charset="0"/>
              <a:buChar char="•"/>
            </a:pPr>
            <a:r>
              <a:rPr lang="en-US" dirty="0">
                <a:solidFill>
                  <a:schemeClr val="tx1"/>
                </a:solidFill>
                <a:effectLst/>
              </a:rPr>
              <a:t>Key ingredients</a:t>
            </a:r>
          </a:p>
          <a:p>
            <a:pPr marL="726948" lvl="1" indent="-342900">
              <a:buFont typeface="Arial" panose="020B0604020202020204" pitchFamily="34" charset="0"/>
              <a:buChar char="•"/>
            </a:pPr>
            <a:r>
              <a:rPr lang="en-US" u="sng" dirty="0">
                <a:solidFill>
                  <a:schemeClr val="tx1"/>
                </a:solidFill>
                <a:effectLst/>
              </a:rPr>
              <a:t>Approximations</a:t>
            </a:r>
            <a:r>
              <a:rPr lang="en-US" dirty="0">
                <a:solidFill>
                  <a:schemeClr val="tx1"/>
                </a:solidFill>
                <a:effectLst/>
              </a:rPr>
              <a:t>: from the real world to a physical/mathematical representation</a:t>
            </a:r>
          </a:p>
          <a:p>
            <a:pPr marL="726948" lvl="1" indent="-342900">
              <a:buFont typeface="Arial" panose="020B0604020202020204" pitchFamily="34" charset="0"/>
              <a:buChar char="•"/>
            </a:pPr>
            <a:r>
              <a:rPr lang="en-US" u="sng" dirty="0">
                <a:solidFill>
                  <a:schemeClr val="tx1"/>
                </a:solidFill>
                <a:effectLst/>
              </a:rPr>
              <a:t>Computations</a:t>
            </a:r>
            <a:r>
              <a:rPr lang="en-US" dirty="0">
                <a:solidFill>
                  <a:schemeClr val="tx1"/>
                </a:solidFill>
                <a:effectLst/>
              </a:rPr>
              <a:t>: from a continuous mathematical model to computer algorithms and, finally, to a discrete solution </a:t>
            </a:r>
          </a:p>
          <a:p>
            <a:pPr marL="342900" indent="-342900">
              <a:buFont typeface="Arial" panose="020B0604020202020204" pitchFamily="34" charset="0"/>
              <a:buChar char="•"/>
            </a:pPr>
            <a:r>
              <a:rPr lang="en-US" dirty="0">
                <a:solidFill>
                  <a:schemeClr val="tx1"/>
                </a:solidFill>
                <a:effectLst/>
              </a:rPr>
              <a:t>Emphasis</a:t>
            </a:r>
          </a:p>
          <a:p>
            <a:pPr marL="726948" lvl="1" indent="-342900">
              <a:buFont typeface="Arial" panose="020B0604020202020204" pitchFamily="34" charset="0"/>
              <a:buChar char="•"/>
            </a:pPr>
            <a:r>
              <a:rPr lang="en-US" dirty="0">
                <a:solidFill>
                  <a:schemeClr val="tx1"/>
                </a:solidFill>
              </a:rPr>
              <a:t>N</a:t>
            </a:r>
            <a:r>
              <a:rPr lang="en-US" dirty="0">
                <a:solidFill>
                  <a:schemeClr val="tx1"/>
                </a:solidFill>
                <a:effectLst/>
              </a:rPr>
              <a:t>umerical algorithms for fluid mechanics and their implementation</a:t>
            </a:r>
          </a:p>
          <a:p>
            <a:pPr marL="726948" lvl="1" indent="-342900">
              <a:buFont typeface="Arial" panose="020B0604020202020204" pitchFamily="34" charset="0"/>
              <a:buChar char="•"/>
            </a:pPr>
            <a:r>
              <a:rPr lang="en-US" dirty="0">
                <a:solidFill>
                  <a:schemeClr val="tx1"/>
                </a:solidFill>
                <a:effectLst/>
              </a:rPr>
              <a:t>Analysis and understanding of the numerical properties and physical motivation</a:t>
            </a:r>
          </a:p>
          <a:p>
            <a:pPr marL="726948" lvl="1" indent="-342900">
              <a:buFont typeface="Arial" panose="020B0604020202020204" pitchFamily="34" charset="0"/>
              <a:buChar char="•"/>
            </a:pPr>
            <a:r>
              <a:rPr lang="en-US" dirty="0">
                <a:solidFill>
                  <a:schemeClr val="tx1"/>
                </a:solidFill>
              </a:rPr>
              <a:t>V</a:t>
            </a:r>
            <a:r>
              <a:rPr lang="en-US" dirty="0">
                <a:solidFill>
                  <a:schemeClr val="tx1"/>
                </a:solidFill>
                <a:effectLst/>
              </a:rPr>
              <a:t>erification and Validation (V&amp;V)</a:t>
            </a:r>
          </a:p>
          <a:p>
            <a:pPr marL="342900" indent="-342900">
              <a:buFont typeface="Arial" panose="020B0604020202020204" pitchFamily="34" charset="0"/>
              <a:buChar char="•"/>
            </a:pPr>
            <a:r>
              <a:rPr lang="en-US" dirty="0">
                <a:solidFill>
                  <a:schemeClr val="tx1"/>
                </a:solidFill>
                <a:effectLst/>
              </a:rPr>
              <a:t>Computing and programming are of primary importance </a:t>
            </a:r>
          </a:p>
          <a:p>
            <a:pPr marL="342900" indent="-342900">
              <a:buFont typeface="Arial" panose="020B0604020202020204" pitchFamily="34" charset="0"/>
              <a:buChar char="•"/>
            </a:pPr>
            <a:r>
              <a:rPr lang="en-US" dirty="0">
                <a:solidFill>
                  <a:schemeClr val="tx1"/>
                </a:solidFill>
              </a:rPr>
              <a:t>Classes are designed to work from fundamentals of discretization, to supporting complex </a:t>
            </a:r>
            <a:r>
              <a:rPr lang="en-US" dirty="0" err="1">
                <a:solidFill>
                  <a:schemeClr val="tx1"/>
                </a:solidFill>
              </a:rPr>
              <a:t>multiphysics</a:t>
            </a:r>
            <a:r>
              <a:rPr lang="en-US" dirty="0">
                <a:solidFill>
                  <a:schemeClr val="tx1"/>
                </a:solidFill>
              </a:rPr>
              <a:t> modeling and simulation (Mod/Sim) experience</a:t>
            </a:r>
          </a:p>
          <a:p>
            <a:pPr marL="726948" lvl="1" indent="-342900">
              <a:buFont typeface="Arial" panose="020B0604020202020204" pitchFamily="34" charset="0"/>
              <a:buChar char="•"/>
            </a:pPr>
            <a:r>
              <a:rPr lang="en-US" dirty="0">
                <a:solidFill>
                  <a:schemeClr val="tx1"/>
                </a:solidFill>
                <a:effectLst/>
              </a:rPr>
              <a:t>Weekly lab-like sessions (Friday) will run canonical CFD </a:t>
            </a:r>
            <a:r>
              <a:rPr lang="en-US" dirty="0">
                <a:solidFill>
                  <a:schemeClr val="tx1"/>
                </a:solidFill>
              </a:rPr>
              <a:t>cases (channels, pipes, jets, etc.)</a:t>
            </a:r>
            <a:endParaRPr lang="en-US" dirty="0">
              <a:solidFill>
                <a:schemeClr val="tx1"/>
              </a:solidFill>
              <a:effectLst/>
            </a:endParaRPr>
          </a:p>
          <a:p>
            <a:pPr marL="342900" indent="-342900">
              <a:buFont typeface="Arial" panose="020B0604020202020204" pitchFamily="34" charset="0"/>
              <a:buChar char="•"/>
            </a:pPr>
            <a:endParaRPr lang="en-US" dirty="0">
              <a:solidFill>
                <a:schemeClr val="tx1"/>
              </a:solidFill>
              <a:effectLst/>
            </a:endParaRP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4084285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60F92-75FD-E545-8DA0-A103CEE92E5D}"/>
              </a:ext>
            </a:extLst>
          </p:cNvPr>
          <p:cNvSpPr>
            <a:spLocks noGrp="1"/>
          </p:cNvSpPr>
          <p:nvPr>
            <p:ph type="title"/>
          </p:nvPr>
        </p:nvSpPr>
        <p:spPr/>
        <p:txBody>
          <a:bodyPr/>
          <a:lstStyle/>
          <a:p>
            <a:r>
              <a:rPr lang="en-US" dirty="0"/>
              <a:t>Who Am I? Stefan P. Domino (he/him)</a:t>
            </a:r>
          </a:p>
        </p:txBody>
      </p:sp>
      <p:sp>
        <p:nvSpPr>
          <p:cNvPr id="4" name="Slide Number Placeholder 3">
            <a:extLst>
              <a:ext uri="{FF2B5EF4-FFF2-40B4-BE49-F238E27FC236}">
                <a16:creationId xmlns:a16="http://schemas.microsoft.com/office/drawing/2014/main" id="{D7C86685-A38A-3E4E-9745-6BD41C41342A}"/>
              </a:ext>
            </a:extLst>
          </p:cNvPr>
          <p:cNvSpPr>
            <a:spLocks noGrp="1"/>
          </p:cNvSpPr>
          <p:nvPr>
            <p:ph type="sldNum" sz="quarter" idx="4"/>
          </p:nvPr>
        </p:nvSpPr>
        <p:spPr/>
        <p:txBody>
          <a:bodyPr/>
          <a:lstStyle/>
          <a:p>
            <a:fld id="{4FAB73BC-B049-4115-A692-8D63A059BFB8}" type="slidenum">
              <a:rPr lang="en-US" smtClean="0"/>
              <a:pPr/>
              <a:t>3</a:t>
            </a:fld>
            <a:endParaRPr lang="en-US" dirty="0"/>
          </a:p>
        </p:txBody>
      </p:sp>
      <p:sp>
        <p:nvSpPr>
          <p:cNvPr id="6" name="TextBox 5">
            <a:extLst>
              <a:ext uri="{FF2B5EF4-FFF2-40B4-BE49-F238E27FC236}">
                <a16:creationId xmlns:a16="http://schemas.microsoft.com/office/drawing/2014/main" id="{2AD1D62B-6B0C-AC42-B629-DD4E7C7F1F32}"/>
              </a:ext>
            </a:extLst>
          </p:cNvPr>
          <p:cNvSpPr txBox="1"/>
          <p:nvPr/>
        </p:nvSpPr>
        <p:spPr>
          <a:xfrm>
            <a:off x="983848" y="6724891"/>
            <a:ext cx="0" cy="0"/>
          </a:xfrm>
          <a:prstGeom prst="rect">
            <a:avLst/>
          </a:prstGeom>
        </p:spPr>
        <p:txBody>
          <a:bodyPr vert="horz" wrap="none" lIns="91440" tIns="45720" rIns="91440" bIns="45720" rtlCol="0">
            <a:noAutofit/>
          </a:bodyPr>
          <a:lstStyle/>
          <a:p>
            <a:pPr algn="l"/>
            <a:endParaRPr lang="en-US" dirty="0"/>
          </a:p>
        </p:txBody>
      </p:sp>
      <p:pic>
        <p:nvPicPr>
          <p:cNvPr id="38" name="Picture 37">
            <a:extLst>
              <a:ext uri="{FF2B5EF4-FFF2-40B4-BE49-F238E27FC236}">
                <a16:creationId xmlns:a16="http://schemas.microsoft.com/office/drawing/2014/main" id="{647EF125-E387-AE62-E0F4-4484AAA09F05}"/>
              </a:ext>
            </a:extLst>
          </p:cNvPr>
          <p:cNvPicPr>
            <a:picLocks noChangeAspect="1"/>
          </p:cNvPicPr>
          <p:nvPr/>
        </p:nvPicPr>
        <p:blipFill rotWithShape="1">
          <a:blip r:embed="rId3"/>
          <a:srcRect l="13687" r="-1"/>
          <a:stretch/>
        </p:blipFill>
        <p:spPr>
          <a:xfrm>
            <a:off x="8244127" y="894224"/>
            <a:ext cx="1646853" cy="1097280"/>
          </a:xfrm>
          <a:prstGeom prst="rect">
            <a:avLst/>
          </a:prstGeom>
        </p:spPr>
      </p:pic>
      <p:pic>
        <p:nvPicPr>
          <p:cNvPr id="39" name="Picture 38" descr="sierra_wheel.jpg">
            <a:extLst>
              <a:ext uri="{FF2B5EF4-FFF2-40B4-BE49-F238E27FC236}">
                <a16:creationId xmlns:a16="http://schemas.microsoft.com/office/drawing/2014/main" id="{4D33CBEF-99B2-9686-1652-3CAE88DAF5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3623" y="4257882"/>
            <a:ext cx="1098381" cy="1114857"/>
          </a:xfrm>
          <a:prstGeom prst="ellipse">
            <a:avLst/>
          </a:prstGeom>
        </p:spPr>
      </p:pic>
      <p:grpSp>
        <p:nvGrpSpPr>
          <p:cNvPr id="40" name="Group 39">
            <a:extLst>
              <a:ext uri="{FF2B5EF4-FFF2-40B4-BE49-F238E27FC236}">
                <a16:creationId xmlns:a16="http://schemas.microsoft.com/office/drawing/2014/main" id="{8151206F-814F-4074-C0A8-E178894306D2}"/>
              </a:ext>
            </a:extLst>
          </p:cNvPr>
          <p:cNvGrpSpPr/>
          <p:nvPr/>
        </p:nvGrpSpPr>
        <p:grpSpPr>
          <a:xfrm>
            <a:off x="6683989" y="2479990"/>
            <a:ext cx="2220685" cy="2206387"/>
            <a:chOff x="7209767" y="1176814"/>
            <a:chExt cx="1690383" cy="1733797"/>
          </a:xfrm>
        </p:grpSpPr>
        <p:pic>
          <p:nvPicPr>
            <p:cNvPr id="41" name="Picture 40">
              <a:extLst>
                <a:ext uri="{FF2B5EF4-FFF2-40B4-BE49-F238E27FC236}">
                  <a16:creationId xmlns:a16="http://schemas.microsoft.com/office/drawing/2014/main" id="{153B479C-817F-CE21-3E12-EC5A2EF7D812}"/>
                </a:ext>
              </a:extLst>
            </p:cNvPr>
            <p:cNvPicPr>
              <a:picLocks noChangeAspect="1"/>
            </p:cNvPicPr>
            <p:nvPr/>
          </p:nvPicPr>
          <p:blipFill rotWithShape="1">
            <a:blip r:embed="rId5"/>
            <a:srcRect l="40443" r="3669" b="10075"/>
            <a:stretch/>
          </p:blipFill>
          <p:spPr>
            <a:xfrm>
              <a:off x="7209767" y="1176814"/>
              <a:ext cx="1690383" cy="1733797"/>
            </a:xfrm>
            <a:prstGeom prst="rect">
              <a:avLst/>
            </a:prstGeom>
          </p:spPr>
        </p:pic>
        <p:pic>
          <p:nvPicPr>
            <p:cNvPr id="42" name="Picture 41">
              <a:extLst>
                <a:ext uri="{FF2B5EF4-FFF2-40B4-BE49-F238E27FC236}">
                  <a16:creationId xmlns:a16="http://schemas.microsoft.com/office/drawing/2014/main" id="{A53E0B06-223B-4BBC-26A5-D8901311370E}"/>
                </a:ext>
              </a:extLst>
            </p:cNvPr>
            <p:cNvPicPr>
              <a:picLocks noChangeAspect="1"/>
            </p:cNvPicPr>
            <p:nvPr/>
          </p:nvPicPr>
          <p:blipFill rotWithShape="1">
            <a:blip r:embed="rId5"/>
            <a:srcRect t="31522" r="65631" b="10845"/>
            <a:stretch/>
          </p:blipFill>
          <p:spPr>
            <a:xfrm>
              <a:off x="7697961" y="2074250"/>
              <a:ext cx="375360" cy="401246"/>
            </a:xfrm>
            <a:prstGeom prst="rect">
              <a:avLst/>
            </a:prstGeom>
          </p:spPr>
        </p:pic>
      </p:grpSp>
      <p:pic>
        <p:nvPicPr>
          <p:cNvPr id="43" name="Picture 42" descr="https://raw.githubusercontent.com/wiki/spdomin/Nalu/images/naluLowMach.jpg">
            <a:extLst>
              <a:ext uri="{FF2B5EF4-FFF2-40B4-BE49-F238E27FC236}">
                <a16:creationId xmlns:a16="http://schemas.microsoft.com/office/drawing/2014/main" id="{891D88B0-42A3-A56A-8EA6-9FBB5D9035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2050" y="4829919"/>
            <a:ext cx="1273849" cy="1082772"/>
          </a:xfrm>
          <a:prstGeom prst="ellipse">
            <a:avLst/>
          </a:prstGeom>
          <a:noFill/>
          <a:extLst>
            <a:ext uri="{909E8E84-426E-40DD-AFC4-6F175D3DCCD1}">
              <a14:hiddenFill xmlns:a14="http://schemas.microsoft.com/office/drawing/2010/main">
                <a:solidFill>
                  <a:srgbClr val="FFFFFF"/>
                </a:solidFill>
              </a14:hiddenFill>
            </a:ext>
          </a:extLst>
        </p:spPr>
      </p:pic>
      <p:pic>
        <p:nvPicPr>
          <p:cNvPr id="44" name="Picture 43">
            <a:extLst>
              <a:ext uri="{FF2B5EF4-FFF2-40B4-BE49-F238E27FC236}">
                <a16:creationId xmlns:a16="http://schemas.microsoft.com/office/drawing/2014/main" id="{FC7E400D-EDB9-E884-3465-6FD79B20F3C9}"/>
              </a:ext>
            </a:extLst>
          </p:cNvPr>
          <p:cNvPicPr>
            <a:picLocks noChangeAspect="1"/>
          </p:cNvPicPr>
          <p:nvPr/>
        </p:nvPicPr>
        <p:blipFill rotWithShape="1">
          <a:blip r:embed="rId7"/>
          <a:srcRect l="9579" r="22901"/>
          <a:stretch/>
        </p:blipFill>
        <p:spPr>
          <a:xfrm>
            <a:off x="7050571" y="921656"/>
            <a:ext cx="1101961" cy="1069848"/>
          </a:xfrm>
          <a:prstGeom prst="rect">
            <a:avLst/>
          </a:prstGeom>
        </p:spPr>
      </p:pic>
      <p:grpSp>
        <p:nvGrpSpPr>
          <p:cNvPr id="45" name="Group 44">
            <a:extLst>
              <a:ext uri="{FF2B5EF4-FFF2-40B4-BE49-F238E27FC236}">
                <a16:creationId xmlns:a16="http://schemas.microsoft.com/office/drawing/2014/main" id="{29F20DEF-8CDB-311F-0CF8-E0BC7013CAB4}"/>
              </a:ext>
            </a:extLst>
          </p:cNvPr>
          <p:cNvGrpSpPr/>
          <p:nvPr/>
        </p:nvGrpSpPr>
        <p:grpSpPr>
          <a:xfrm>
            <a:off x="3259772" y="785476"/>
            <a:ext cx="3567330" cy="3537656"/>
            <a:chOff x="2094369" y="1599609"/>
            <a:chExt cx="3567330" cy="3537656"/>
          </a:xfrm>
        </p:grpSpPr>
        <p:grpSp>
          <p:nvGrpSpPr>
            <p:cNvPr id="46" name="Group 45">
              <a:extLst>
                <a:ext uri="{FF2B5EF4-FFF2-40B4-BE49-F238E27FC236}">
                  <a16:creationId xmlns:a16="http://schemas.microsoft.com/office/drawing/2014/main" id="{05FD6104-9497-D788-16A0-A8C885F661DE}"/>
                </a:ext>
              </a:extLst>
            </p:cNvPr>
            <p:cNvGrpSpPr/>
            <p:nvPr/>
          </p:nvGrpSpPr>
          <p:grpSpPr>
            <a:xfrm>
              <a:off x="2094369" y="1599609"/>
              <a:ext cx="3567330" cy="3537656"/>
              <a:chOff x="3967035" y="1626916"/>
              <a:chExt cx="4257931" cy="4222512"/>
            </a:xfrm>
          </p:grpSpPr>
          <p:sp>
            <p:nvSpPr>
              <p:cNvPr id="53" name="Freeform: Shape 74">
                <a:extLst>
                  <a:ext uri="{FF2B5EF4-FFF2-40B4-BE49-F238E27FC236}">
                    <a16:creationId xmlns:a16="http://schemas.microsoft.com/office/drawing/2014/main" id="{0434D964-49BC-3AD0-0A69-DB093D4DDB5E}"/>
                  </a:ext>
                </a:extLst>
              </p:cNvPr>
              <p:cNvSpPr/>
              <p:nvPr/>
            </p:nvSpPr>
            <p:spPr>
              <a:xfrm rot="5400000">
                <a:off x="4868805" y="2288635"/>
                <a:ext cx="1244177" cy="1210214"/>
              </a:xfrm>
              <a:custGeom>
                <a:avLst/>
                <a:gdLst>
                  <a:gd name="connsiteX0" fmla="*/ 0 w 1244177"/>
                  <a:gd name="connsiteY0" fmla="*/ 918753 h 1210214"/>
                  <a:gd name="connsiteX1" fmla="*/ 354463 w 1244177"/>
                  <a:gd name="connsiteY1" fmla="*/ 63003 h 1210214"/>
                  <a:gd name="connsiteX2" fmla="*/ 423784 w 1244177"/>
                  <a:gd name="connsiteY2" fmla="*/ 0 h 1210214"/>
                  <a:gd name="connsiteX3" fmla="*/ 440405 w 1244177"/>
                  <a:gd name="connsiteY3" fmla="*/ 15107 h 1210214"/>
                  <a:gd name="connsiteX4" fmla="*/ 1086475 w 1244177"/>
                  <a:gd name="connsiteY4" fmla="*/ 285213 h 1210214"/>
                  <a:gd name="connsiteX5" fmla="*/ 1186908 w 1244177"/>
                  <a:gd name="connsiteY5" fmla="*/ 290284 h 1210214"/>
                  <a:gd name="connsiteX6" fmla="*/ 1181935 w 1244177"/>
                  <a:gd name="connsiteY6" fmla="*/ 309628 h 1210214"/>
                  <a:gd name="connsiteX7" fmla="*/ 1157347 w 1244177"/>
                  <a:gd name="connsiteY7" fmla="*/ 553528 h 1210214"/>
                  <a:gd name="connsiteX8" fmla="*/ 1211757 w 1244177"/>
                  <a:gd name="connsiteY8" fmla="*/ 913409 h 1210214"/>
                  <a:gd name="connsiteX9" fmla="*/ 1244177 w 1244177"/>
                  <a:gd name="connsiteY9" fmla="*/ 1001988 h 1210214"/>
                  <a:gd name="connsiteX10" fmla="*/ 1242117 w 1244177"/>
                  <a:gd name="connsiteY10" fmla="*/ 1003529 h 1210214"/>
                  <a:gd name="connsiteX11" fmla="*/ 565475 w 1244177"/>
                  <a:gd name="connsiteY11" fmla="*/ 1210214 h 1210214"/>
                  <a:gd name="connsiteX12" fmla="*/ 94406 w 1244177"/>
                  <a:gd name="connsiteY12" fmla="*/ 1115109 h 1210214"/>
                  <a:gd name="connsiteX13" fmla="*/ 11215 w 1244177"/>
                  <a:gd name="connsiteY13" fmla="*/ 1075034 h 1210214"/>
                  <a:gd name="connsiteX14" fmla="*/ 6248 w 1244177"/>
                  <a:gd name="connsiteY14" fmla="*/ 1042490 h 1210214"/>
                  <a:gd name="connsiteX15" fmla="*/ 0 w 1244177"/>
                  <a:gd name="connsiteY15" fmla="*/ 918753 h 121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44177" h="1210214">
                    <a:moveTo>
                      <a:pt x="0" y="918753"/>
                    </a:moveTo>
                    <a:cubicBezTo>
                      <a:pt x="0" y="584562"/>
                      <a:pt x="135458" y="282009"/>
                      <a:pt x="354463" y="63003"/>
                    </a:cubicBezTo>
                    <a:lnTo>
                      <a:pt x="423784" y="0"/>
                    </a:lnTo>
                    <a:lnTo>
                      <a:pt x="440405" y="15107"/>
                    </a:lnTo>
                    <a:cubicBezTo>
                      <a:pt x="619716" y="163087"/>
                      <a:pt x="842372" y="260423"/>
                      <a:pt x="1086475" y="285213"/>
                    </a:cubicBezTo>
                    <a:lnTo>
                      <a:pt x="1186908" y="290284"/>
                    </a:lnTo>
                    <a:lnTo>
                      <a:pt x="1181935" y="309628"/>
                    </a:lnTo>
                    <a:cubicBezTo>
                      <a:pt x="1165814" y="388409"/>
                      <a:pt x="1157347" y="469980"/>
                      <a:pt x="1157347" y="553528"/>
                    </a:cubicBezTo>
                    <a:cubicBezTo>
                      <a:pt x="1157347" y="678850"/>
                      <a:pt x="1176396" y="799722"/>
                      <a:pt x="1211757" y="913409"/>
                    </a:cubicBezTo>
                    <a:lnTo>
                      <a:pt x="1244177" y="1001988"/>
                    </a:lnTo>
                    <a:lnTo>
                      <a:pt x="1242117" y="1003529"/>
                    </a:lnTo>
                    <a:cubicBezTo>
                      <a:pt x="1048965" y="1134019"/>
                      <a:pt x="816119" y="1210214"/>
                      <a:pt x="565475" y="1210214"/>
                    </a:cubicBezTo>
                    <a:cubicBezTo>
                      <a:pt x="398380" y="1210214"/>
                      <a:pt x="239194" y="1176349"/>
                      <a:pt x="94406" y="1115109"/>
                    </a:cubicBezTo>
                    <a:lnTo>
                      <a:pt x="11215" y="1075034"/>
                    </a:lnTo>
                    <a:lnTo>
                      <a:pt x="6248" y="1042490"/>
                    </a:lnTo>
                    <a:cubicBezTo>
                      <a:pt x="2117" y="1001806"/>
                      <a:pt x="0" y="960527"/>
                      <a:pt x="0" y="918753"/>
                    </a:cubicBezTo>
                    <a:close/>
                  </a:path>
                </a:pathLst>
              </a:custGeom>
              <a:solidFill>
                <a:schemeClr val="accent6">
                  <a:lumMod val="75000"/>
                </a:schemeClr>
              </a:solidFill>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4" name="Freeform: Shape 75">
                <a:extLst>
                  <a:ext uri="{FF2B5EF4-FFF2-40B4-BE49-F238E27FC236}">
                    <a16:creationId xmlns:a16="http://schemas.microsoft.com/office/drawing/2014/main" id="{2EF53B32-5C45-559A-0730-01F8649CE211}"/>
                  </a:ext>
                </a:extLst>
              </p:cNvPr>
              <p:cNvSpPr/>
              <p:nvPr/>
            </p:nvSpPr>
            <p:spPr>
              <a:xfrm rot="5400000">
                <a:off x="6079017" y="2288637"/>
                <a:ext cx="1244179" cy="1210212"/>
              </a:xfrm>
              <a:custGeom>
                <a:avLst/>
                <a:gdLst>
                  <a:gd name="connsiteX0" fmla="*/ 0 w 1244179"/>
                  <a:gd name="connsiteY0" fmla="*/ 291460 h 1210212"/>
                  <a:gd name="connsiteX1" fmla="*/ 6248 w 1244179"/>
                  <a:gd name="connsiteY1" fmla="*/ 167723 h 1210212"/>
                  <a:gd name="connsiteX2" fmla="*/ 11215 w 1244179"/>
                  <a:gd name="connsiteY2" fmla="*/ 135180 h 1210212"/>
                  <a:gd name="connsiteX3" fmla="*/ 94406 w 1244179"/>
                  <a:gd name="connsiteY3" fmla="*/ 95105 h 1210212"/>
                  <a:gd name="connsiteX4" fmla="*/ 565475 w 1244179"/>
                  <a:gd name="connsiteY4" fmla="*/ 0 h 1210212"/>
                  <a:gd name="connsiteX5" fmla="*/ 1242117 w 1244179"/>
                  <a:gd name="connsiteY5" fmla="*/ 206685 h 1210212"/>
                  <a:gd name="connsiteX6" fmla="*/ 1244179 w 1244179"/>
                  <a:gd name="connsiteY6" fmla="*/ 208227 h 1210212"/>
                  <a:gd name="connsiteX7" fmla="*/ 1211760 w 1244179"/>
                  <a:gd name="connsiteY7" fmla="*/ 296804 h 1210212"/>
                  <a:gd name="connsiteX8" fmla="*/ 1157351 w 1244179"/>
                  <a:gd name="connsiteY8" fmla="*/ 656684 h 1210212"/>
                  <a:gd name="connsiteX9" fmla="*/ 1181938 w 1244179"/>
                  <a:gd name="connsiteY9" fmla="*/ 900584 h 1210212"/>
                  <a:gd name="connsiteX10" fmla="*/ 1186912 w 1244179"/>
                  <a:gd name="connsiteY10" fmla="*/ 919928 h 1210212"/>
                  <a:gd name="connsiteX11" fmla="*/ 1086475 w 1244179"/>
                  <a:gd name="connsiteY11" fmla="*/ 925000 h 1210212"/>
                  <a:gd name="connsiteX12" fmla="*/ 440405 w 1244179"/>
                  <a:gd name="connsiteY12" fmla="*/ 1195106 h 1210212"/>
                  <a:gd name="connsiteX13" fmla="*/ 423784 w 1244179"/>
                  <a:gd name="connsiteY13" fmla="*/ 1210212 h 1210212"/>
                  <a:gd name="connsiteX14" fmla="*/ 354463 w 1244179"/>
                  <a:gd name="connsiteY14" fmla="*/ 1147210 h 1210212"/>
                  <a:gd name="connsiteX15" fmla="*/ 0 w 1244179"/>
                  <a:gd name="connsiteY15" fmla="*/ 291460 h 1210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44179" h="1210212">
                    <a:moveTo>
                      <a:pt x="0" y="291460"/>
                    </a:moveTo>
                    <a:cubicBezTo>
                      <a:pt x="0" y="249686"/>
                      <a:pt x="2117" y="208406"/>
                      <a:pt x="6248" y="167723"/>
                    </a:cubicBezTo>
                    <a:lnTo>
                      <a:pt x="11215" y="135180"/>
                    </a:lnTo>
                    <a:lnTo>
                      <a:pt x="94406" y="95105"/>
                    </a:lnTo>
                    <a:cubicBezTo>
                      <a:pt x="239194" y="33864"/>
                      <a:pt x="398380" y="0"/>
                      <a:pt x="565475" y="0"/>
                    </a:cubicBezTo>
                    <a:cubicBezTo>
                      <a:pt x="816119" y="0"/>
                      <a:pt x="1048965" y="76195"/>
                      <a:pt x="1242117" y="206685"/>
                    </a:cubicBezTo>
                    <a:lnTo>
                      <a:pt x="1244179" y="208227"/>
                    </a:lnTo>
                    <a:lnTo>
                      <a:pt x="1211760" y="296804"/>
                    </a:lnTo>
                    <a:cubicBezTo>
                      <a:pt x="1176399" y="410490"/>
                      <a:pt x="1157351" y="531362"/>
                      <a:pt x="1157351" y="656684"/>
                    </a:cubicBezTo>
                    <a:cubicBezTo>
                      <a:pt x="1157351" y="740232"/>
                      <a:pt x="1165817" y="821802"/>
                      <a:pt x="1181938" y="900584"/>
                    </a:cubicBezTo>
                    <a:lnTo>
                      <a:pt x="1186912" y="919928"/>
                    </a:lnTo>
                    <a:lnTo>
                      <a:pt x="1086475" y="925000"/>
                    </a:lnTo>
                    <a:cubicBezTo>
                      <a:pt x="842372" y="949790"/>
                      <a:pt x="619716" y="1047125"/>
                      <a:pt x="440405" y="1195106"/>
                    </a:cubicBezTo>
                    <a:lnTo>
                      <a:pt x="423784" y="1210212"/>
                    </a:lnTo>
                    <a:lnTo>
                      <a:pt x="354463" y="1147210"/>
                    </a:lnTo>
                    <a:cubicBezTo>
                      <a:pt x="135458" y="928204"/>
                      <a:pt x="0" y="625651"/>
                      <a:pt x="0" y="291460"/>
                    </a:cubicBezTo>
                    <a:close/>
                  </a:path>
                </a:pathLst>
              </a:custGeom>
              <a:solidFill>
                <a:schemeClr val="accent1">
                  <a:lumMod val="75000"/>
                </a:schemeClr>
              </a:solidFill>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5" name="Freeform: Shape 76">
                <a:extLst>
                  <a:ext uri="{FF2B5EF4-FFF2-40B4-BE49-F238E27FC236}">
                    <a16:creationId xmlns:a16="http://schemas.microsoft.com/office/drawing/2014/main" id="{953F6512-ABBC-2E59-7076-DBC5D4A073B4}"/>
                  </a:ext>
                </a:extLst>
              </p:cNvPr>
              <p:cNvSpPr/>
              <p:nvPr/>
            </p:nvSpPr>
            <p:spPr>
              <a:xfrm rot="5400000">
                <a:off x="5806305" y="3456796"/>
                <a:ext cx="287934" cy="291465"/>
              </a:xfrm>
              <a:custGeom>
                <a:avLst/>
                <a:gdLst>
                  <a:gd name="connsiteX0" fmla="*/ 0 w 287934"/>
                  <a:gd name="connsiteY0" fmla="*/ 290288 h 291465"/>
                  <a:gd name="connsiteX1" fmla="*/ 24849 w 287934"/>
                  <a:gd name="connsiteY1" fmla="*/ 193651 h 291465"/>
                  <a:gd name="connsiteX2" fmla="*/ 65545 w 287934"/>
                  <a:gd name="connsiteY2" fmla="*/ 82462 h 291465"/>
                  <a:gd name="connsiteX3" fmla="*/ 105268 w 287934"/>
                  <a:gd name="connsiteY3" fmla="*/ 0 h 291465"/>
                  <a:gd name="connsiteX4" fmla="*/ 116509 w 287934"/>
                  <a:gd name="connsiteY4" fmla="*/ 23335 h 291465"/>
                  <a:gd name="connsiteX5" fmla="*/ 246796 w 287934"/>
                  <a:gd name="connsiteY5" fmla="*/ 216284 h 291465"/>
                  <a:gd name="connsiteX6" fmla="*/ 287934 w 287934"/>
                  <a:gd name="connsiteY6" fmla="*/ 261547 h 291465"/>
                  <a:gd name="connsiteX7" fmla="*/ 267205 w 287934"/>
                  <a:gd name="connsiteY7" fmla="*/ 266878 h 291465"/>
                  <a:gd name="connsiteX8" fmla="*/ 23305 w 287934"/>
                  <a:gd name="connsiteY8" fmla="*/ 291465 h 291465"/>
                  <a:gd name="connsiteX9" fmla="*/ 0 w 287934"/>
                  <a:gd name="connsiteY9" fmla="*/ 290288 h 291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934" h="291465">
                    <a:moveTo>
                      <a:pt x="0" y="290288"/>
                    </a:moveTo>
                    <a:lnTo>
                      <a:pt x="24849" y="193651"/>
                    </a:lnTo>
                    <a:cubicBezTo>
                      <a:pt x="36635" y="155756"/>
                      <a:pt x="50234" y="118659"/>
                      <a:pt x="65545" y="82462"/>
                    </a:cubicBezTo>
                    <a:lnTo>
                      <a:pt x="105268" y="0"/>
                    </a:lnTo>
                    <a:lnTo>
                      <a:pt x="116509" y="23335"/>
                    </a:lnTo>
                    <a:cubicBezTo>
                      <a:pt x="153770" y="91927"/>
                      <a:pt x="197469" y="156513"/>
                      <a:pt x="246796" y="216284"/>
                    </a:cubicBezTo>
                    <a:lnTo>
                      <a:pt x="287934" y="261547"/>
                    </a:lnTo>
                    <a:lnTo>
                      <a:pt x="267205" y="266878"/>
                    </a:lnTo>
                    <a:cubicBezTo>
                      <a:pt x="188423" y="282999"/>
                      <a:pt x="106852" y="291465"/>
                      <a:pt x="23305" y="291465"/>
                    </a:cubicBezTo>
                    <a:lnTo>
                      <a:pt x="0" y="290288"/>
                    </a:lnTo>
                    <a:close/>
                  </a:path>
                </a:pathLst>
              </a:custGeom>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6" name="Freeform: Shape 77">
                <a:extLst>
                  <a:ext uri="{FF2B5EF4-FFF2-40B4-BE49-F238E27FC236}">
                    <a16:creationId xmlns:a16="http://schemas.microsoft.com/office/drawing/2014/main" id="{90B78405-848A-CD9E-CB3B-35843A1C8859}"/>
                  </a:ext>
                </a:extLst>
              </p:cNvPr>
              <p:cNvSpPr/>
              <p:nvPr/>
            </p:nvSpPr>
            <p:spPr>
              <a:xfrm rot="5400000">
                <a:off x="6097769" y="3456801"/>
                <a:ext cx="287927" cy="291456"/>
              </a:xfrm>
              <a:custGeom>
                <a:avLst/>
                <a:gdLst>
                  <a:gd name="connsiteX0" fmla="*/ 0 w 287927"/>
                  <a:gd name="connsiteY0" fmla="*/ 1176 h 291456"/>
                  <a:gd name="connsiteX1" fmla="*/ 23301 w 287927"/>
                  <a:gd name="connsiteY1" fmla="*/ 0 h 291456"/>
                  <a:gd name="connsiteX2" fmla="*/ 267201 w 287927"/>
                  <a:gd name="connsiteY2" fmla="*/ 24587 h 291456"/>
                  <a:gd name="connsiteX3" fmla="*/ 287927 w 287927"/>
                  <a:gd name="connsiteY3" fmla="*/ 29916 h 291456"/>
                  <a:gd name="connsiteX4" fmla="*/ 246790 w 287927"/>
                  <a:gd name="connsiteY4" fmla="*/ 75179 h 291456"/>
                  <a:gd name="connsiteX5" fmla="*/ 116502 w 287927"/>
                  <a:gd name="connsiteY5" fmla="*/ 268128 h 291456"/>
                  <a:gd name="connsiteX6" fmla="*/ 105264 w 287927"/>
                  <a:gd name="connsiteY6" fmla="*/ 291456 h 291456"/>
                  <a:gd name="connsiteX7" fmla="*/ 65543 w 287927"/>
                  <a:gd name="connsiteY7" fmla="*/ 209001 h 291456"/>
                  <a:gd name="connsiteX8" fmla="*/ 24848 w 287927"/>
                  <a:gd name="connsiteY8" fmla="*/ 97812 h 291456"/>
                  <a:gd name="connsiteX9" fmla="*/ 0 w 287927"/>
                  <a:gd name="connsiteY9" fmla="*/ 1176 h 291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927" h="291456">
                    <a:moveTo>
                      <a:pt x="0" y="1176"/>
                    </a:moveTo>
                    <a:lnTo>
                      <a:pt x="23301" y="0"/>
                    </a:lnTo>
                    <a:cubicBezTo>
                      <a:pt x="106848" y="0"/>
                      <a:pt x="188419" y="8466"/>
                      <a:pt x="267201" y="24587"/>
                    </a:cubicBezTo>
                    <a:lnTo>
                      <a:pt x="287927" y="29916"/>
                    </a:lnTo>
                    <a:lnTo>
                      <a:pt x="246790" y="75179"/>
                    </a:lnTo>
                    <a:cubicBezTo>
                      <a:pt x="197463" y="134950"/>
                      <a:pt x="153763" y="199536"/>
                      <a:pt x="116502" y="268128"/>
                    </a:cubicBezTo>
                    <a:lnTo>
                      <a:pt x="105264" y="291456"/>
                    </a:lnTo>
                    <a:lnTo>
                      <a:pt x="65543" y="209001"/>
                    </a:lnTo>
                    <a:cubicBezTo>
                      <a:pt x="50233" y="172804"/>
                      <a:pt x="36634" y="135707"/>
                      <a:pt x="24848" y="97812"/>
                    </a:cubicBezTo>
                    <a:lnTo>
                      <a:pt x="0" y="1176"/>
                    </a:lnTo>
                    <a:close/>
                  </a:path>
                </a:pathLst>
              </a:custGeom>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7" name="Freeform: Shape 78">
                <a:extLst>
                  <a:ext uri="{FF2B5EF4-FFF2-40B4-BE49-F238E27FC236}">
                    <a16:creationId xmlns:a16="http://schemas.microsoft.com/office/drawing/2014/main" id="{3A576BEC-F3E7-403D-884A-CA6D7FC46AF3}"/>
                  </a:ext>
                </a:extLst>
              </p:cNvPr>
              <p:cNvSpPr/>
              <p:nvPr/>
            </p:nvSpPr>
            <p:spPr>
              <a:xfrm rot="5400000">
                <a:off x="4416736" y="3461271"/>
                <a:ext cx="1176247" cy="1285367"/>
              </a:xfrm>
              <a:custGeom>
                <a:avLst/>
                <a:gdLst>
                  <a:gd name="connsiteX0" fmla="*/ 0 w 1176247"/>
                  <a:gd name="connsiteY0" fmla="*/ 553530 h 1285367"/>
                  <a:gd name="connsiteX1" fmla="*/ 91106 w 1176247"/>
                  <a:gd name="connsiteY1" fmla="*/ 485402 h 1285367"/>
                  <a:gd name="connsiteX2" fmla="*/ 436407 w 1176247"/>
                  <a:gd name="connsiteY2" fmla="*/ 22612 h 1285367"/>
                  <a:gd name="connsiteX3" fmla="*/ 444683 w 1176247"/>
                  <a:gd name="connsiteY3" fmla="*/ 0 h 1285367"/>
                  <a:gd name="connsiteX4" fmla="*/ 446745 w 1176247"/>
                  <a:gd name="connsiteY4" fmla="*/ 1542 h 1285367"/>
                  <a:gd name="connsiteX5" fmla="*/ 1123385 w 1176247"/>
                  <a:gd name="connsiteY5" fmla="*/ 208227 h 1285367"/>
                  <a:gd name="connsiteX6" fmla="*/ 1146686 w 1176247"/>
                  <a:gd name="connsiteY6" fmla="*/ 207050 h 1285367"/>
                  <a:gd name="connsiteX7" fmla="*/ 1151660 w 1176247"/>
                  <a:gd name="connsiteY7" fmla="*/ 226395 h 1285367"/>
                  <a:gd name="connsiteX8" fmla="*/ 1176247 w 1176247"/>
                  <a:gd name="connsiteY8" fmla="*/ 470295 h 1285367"/>
                  <a:gd name="connsiteX9" fmla="*/ 899894 w 1176247"/>
                  <a:gd name="connsiteY9" fmla="*/ 1240103 h 1285367"/>
                  <a:gd name="connsiteX10" fmla="*/ 858755 w 1176247"/>
                  <a:gd name="connsiteY10" fmla="*/ 1285367 h 1285367"/>
                  <a:gd name="connsiteX11" fmla="*/ 763503 w 1176247"/>
                  <a:gd name="connsiteY11" fmla="*/ 1260875 h 1285367"/>
                  <a:gd name="connsiteX12" fmla="*/ 8276 w 1176247"/>
                  <a:gd name="connsiteY12" fmla="*/ 576140 h 1285367"/>
                  <a:gd name="connsiteX13" fmla="*/ 0 w 1176247"/>
                  <a:gd name="connsiteY13" fmla="*/ 553530 h 128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6247" h="1285367">
                    <a:moveTo>
                      <a:pt x="0" y="553530"/>
                    </a:moveTo>
                    <a:lnTo>
                      <a:pt x="91106" y="485402"/>
                    </a:lnTo>
                    <a:cubicBezTo>
                      <a:pt x="240532" y="362085"/>
                      <a:pt x="359856" y="203597"/>
                      <a:pt x="436407" y="22612"/>
                    </a:cubicBezTo>
                    <a:lnTo>
                      <a:pt x="444683" y="0"/>
                    </a:lnTo>
                    <a:lnTo>
                      <a:pt x="446745" y="1542"/>
                    </a:lnTo>
                    <a:cubicBezTo>
                      <a:pt x="639896" y="132032"/>
                      <a:pt x="872742" y="208227"/>
                      <a:pt x="1123385" y="208227"/>
                    </a:cubicBezTo>
                    <a:lnTo>
                      <a:pt x="1146686" y="207050"/>
                    </a:lnTo>
                    <a:lnTo>
                      <a:pt x="1151660" y="226395"/>
                    </a:lnTo>
                    <a:cubicBezTo>
                      <a:pt x="1167781" y="305177"/>
                      <a:pt x="1176247" y="386747"/>
                      <a:pt x="1176247" y="470295"/>
                    </a:cubicBezTo>
                    <a:cubicBezTo>
                      <a:pt x="1176247" y="762712"/>
                      <a:pt x="1072538" y="1030906"/>
                      <a:pt x="899894" y="1240103"/>
                    </a:cubicBezTo>
                    <a:lnTo>
                      <a:pt x="858755" y="1285367"/>
                    </a:lnTo>
                    <a:lnTo>
                      <a:pt x="763503" y="1260875"/>
                    </a:lnTo>
                    <a:cubicBezTo>
                      <a:pt x="422445" y="1154795"/>
                      <a:pt x="146066" y="901913"/>
                      <a:pt x="8276" y="576140"/>
                    </a:cubicBezTo>
                    <a:lnTo>
                      <a:pt x="0" y="553530"/>
                    </a:lnTo>
                    <a:close/>
                  </a:path>
                </a:pathLst>
              </a:custGeom>
              <a:solidFill>
                <a:schemeClr val="accent4">
                  <a:lumMod val="75000"/>
                </a:schemeClr>
              </a:solidFill>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8" name="Freeform: Shape 99">
                <a:extLst>
                  <a:ext uri="{FF2B5EF4-FFF2-40B4-BE49-F238E27FC236}">
                    <a16:creationId xmlns:a16="http://schemas.microsoft.com/office/drawing/2014/main" id="{DF8F90A1-1724-8B65-D24D-55661CB49579}"/>
                  </a:ext>
                </a:extLst>
              </p:cNvPr>
              <p:cNvSpPr/>
              <p:nvPr/>
            </p:nvSpPr>
            <p:spPr>
              <a:xfrm rot="5400000">
                <a:off x="6599020" y="3461273"/>
                <a:ext cx="1176245" cy="1285364"/>
              </a:xfrm>
              <a:custGeom>
                <a:avLst/>
                <a:gdLst>
                  <a:gd name="connsiteX0" fmla="*/ 0 w 1176245"/>
                  <a:gd name="connsiteY0" fmla="*/ 731839 h 1285364"/>
                  <a:gd name="connsiteX1" fmla="*/ 8276 w 1176245"/>
                  <a:gd name="connsiteY1" fmla="*/ 709227 h 1285364"/>
                  <a:gd name="connsiteX2" fmla="*/ 763504 w 1176245"/>
                  <a:gd name="connsiteY2" fmla="*/ 24492 h 1285364"/>
                  <a:gd name="connsiteX3" fmla="*/ 858754 w 1176245"/>
                  <a:gd name="connsiteY3" fmla="*/ 0 h 1285364"/>
                  <a:gd name="connsiteX4" fmla="*/ 899893 w 1176245"/>
                  <a:gd name="connsiteY4" fmla="*/ 45264 h 1285364"/>
                  <a:gd name="connsiteX5" fmla="*/ 1176245 w 1176245"/>
                  <a:gd name="connsiteY5" fmla="*/ 815072 h 1285364"/>
                  <a:gd name="connsiteX6" fmla="*/ 1151658 w 1176245"/>
                  <a:gd name="connsiteY6" fmla="*/ 1058972 h 1285364"/>
                  <a:gd name="connsiteX7" fmla="*/ 1146685 w 1176245"/>
                  <a:gd name="connsiteY7" fmla="*/ 1078314 h 1285364"/>
                  <a:gd name="connsiteX8" fmla="*/ 1123382 w 1176245"/>
                  <a:gd name="connsiteY8" fmla="*/ 1077138 h 1285364"/>
                  <a:gd name="connsiteX9" fmla="*/ 446741 w 1176245"/>
                  <a:gd name="connsiteY9" fmla="*/ 1283823 h 1285364"/>
                  <a:gd name="connsiteX10" fmla="*/ 444679 w 1176245"/>
                  <a:gd name="connsiteY10" fmla="*/ 1285364 h 1285364"/>
                  <a:gd name="connsiteX11" fmla="*/ 436405 w 1176245"/>
                  <a:gd name="connsiteY11" fmla="*/ 1262756 h 1285364"/>
                  <a:gd name="connsiteX12" fmla="*/ 91104 w 1176245"/>
                  <a:gd name="connsiteY12" fmla="*/ 799966 h 1285364"/>
                  <a:gd name="connsiteX13" fmla="*/ 0 w 1176245"/>
                  <a:gd name="connsiteY13" fmla="*/ 731839 h 128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6245" h="1285364">
                    <a:moveTo>
                      <a:pt x="0" y="731839"/>
                    </a:moveTo>
                    <a:lnTo>
                      <a:pt x="8276" y="709227"/>
                    </a:lnTo>
                    <a:cubicBezTo>
                      <a:pt x="146066" y="383454"/>
                      <a:pt x="422445" y="130572"/>
                      <a:pt x="763504" y="24492"/>
                    </a:cubicBezTo>
                    <a:lnTo>
                      <a:pt x="858754" y="0"/>
                    </a:lnTo>
                    <a:lnTo>
                      <a:pt x="899893" y="45264"/>
                    </a:lnTo>
                    <a:cubicBezTo>
                      <a:pt x="1072536" y="254460"/>
                      <a:pt x="1176245" y="522655"/>
                      <a:pt x="1176245" y="815072"/>
                    </a:cubicBezTo>
                    <a:cubicBezTo>
                      <a:pt x="1176245" y="898620"/>
                      <a:pt x="1167779" y="980190"/>
                      <a:pt x="1151658" y="1058972"/>
                    </a:cubicBezTo>
                    <a:lnTo>
                      <a:pt x="1146685" y="1078314"/>
                    </a:lnTo>
                    <a:lnTo>
                      <a:pt x="1123382" y="1077138"/>
                    </a:lnTo>
                    <a:cubicBezTo>
                      <a:pt x="872739" y="1077138"/>
                      <a:pt x="639892" y="1153333"/>
                      <a:pt x="446741" y="1283823"/>
                    </a:cubicBezTo>
                    <a:lnTo>
                      <a:pt x="444679" y="1285364"/>
                    </a:lnTo>
                    <a:lnTo>
                      <a:pt x="436405" y="1262756"/>
                    </a:lnTo>
                    <a:cubicBezTo>
                      <a:pt x="359854" y="1081770"/>
                      <a:pt x="240530" y="923283"/>
                      <a:pt x="91104" y="799966"/>
                    </a:cubicBezTo>
                    <a:lnTo>
                      <a:pt x="0" y="731839"/>
                    </a:lnTo>
                    <a:close/>
                  </a:path>
                </a:pathLst>
              </a:custGeom>
              <a:solidFill>
                <a:schemeClr val="accent2">
                  <a:lumMod val="75000"/>
                </a:schemeClr>
              </a:solidFill>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9" name="Freeform: Shape 100">
                <a:extLst>
                  <a:ext uri="{FF2B5EF4-FFF2-40B4-BE49-F238E27FC236}">
                    <a16:creationId xmlns:a16="http://schemas.microsoft.com/office/drawing/2014/main" id="{7FF14A8B-EE7D-E483-C13C-A4F9F00F4E0E}"/>
                  </a:ext>
                </a:extLst>
              </p:cNvPr>
              <p:cNvSpPr/>
              <p:nvPr/>
            </p:nvSpPr>
            <p:spPr>
              <a:xfrm rot="5400000">
                <a:off x="6253554" y="3745220"/>
                <a:ext cx="289634" cy="292179"/>
              </a:xfrm>
              <a:custGeom>
                <a:avLst/>
                <a:gdLst>
                  <a:gd name="connsiteX0" fmla="*/ 0 w 289634"/>
                  <a:gd name="connsiteY0" fmla="*/ 186916 h 292179"/>
                  <a:gd name="connsiteX1" fmla="*/ 36972 w 289634"/>
                  <a:gd name="connsiteY1" fmla="*/ 146237 h 292179"/>
                  <a:gd name="connsiteX2" fmla="*/ 122914 w 289634"/>
                  <a:gd name="connsiteY2" fmla="*/ 68128 h 292179"/>
                  <a:gd name="connsiteX3" fmla="*/ 214019 w 289634"/>
                  <a:gd name="connsiteY3" fmla="*/ 0 h 292179"/>
                  <a:gd name="connsiteX4" fmla="*/ 246440 w 289634"/>
                  <a:gd name="connsiteY4" fmla="*/ 88581 h 292179"/>
                  <a:gd name="connsiteX5" fmla="*/ 276262 w 289634"/>
                  <a:gd name="connsiteY5" fmla="*/ 204561 h 292179"/>
                  <a:gd name="connsiteX6" fmla="*/ 289634 w 289634"/>
                  <a:gd name="connsiteY6" fmla="*/ 292179 h 292179"/>
                  <a:gd name="connsiteX7" fmla="*/ 206443 w 289634"/>
                  <a:gd name="connsiteY7" fmla="*/ 252105 h 292179"/>
                  <a:gd name="connsiteX8" fmla="*/ 95254 w 289634"/>
                  <a:gd name="connsiteY8" fmla="*/ 211409 h 292179"/>
                  <a:gd name="connsiteX9" fmla="*/ 0 w 289634"/>
                  <a:gd name="connsiteY9" fmla="*/ 186916 h 29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634" h="292179">
                    <a:moveTo>
                      <a:pt x="0" y="186916"/>
                    </a:moveTo>
                    <a:lnTo>
                      <a:pt x="36972" y="146237"/>
                    </a:lnTo>
                    <a:cubicBezTo>
                      <a:pt x="64348" y="118861"/>
                      <a:pt x="93029" y="92791"/>
                      <a:pt x="122914" y="68128"/>
                    </a:cubicBezTo>
                    <a:lnTo>
                      <a:pt x="214019" y="0"/>
                    </a:lnTo>
                    <a:lnTo>
                      <a:pt x="246440" y="88581"/>
                    </a:lnTo>
                    <a:cubicBezTo>
                      <a:pt x="258227" y="126476"/>
                      <a:pt x="268201" y="165170"/>
                      <a:pt x="276262" y="204561"/>
                    </a:cubicBezTo>
                    <a:lnTo>
                      <a:pt x="289634" y="292179"/>
                    </a:lnTo>
                    <a:lnTo>
                      <a:pt x="206443" y="252105"/>
                    </a:lnTo>
                    <a:cubicBezTo>
                      <a:pt x="170246" y="236794"/>
                      <a:pt x="133149" y="223195"/>
                      <a:pt x="95254" y="211409"/>
                    </a:cubicBezTo>
                    <a:lnTo>
                      <a:pt x="0" y="186916"/>
                    </a:lnTo>
                    <a:close/>
                  </a:path>
                </a:pathLst>
              </a:custGeom>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0" name="Freeform: Shape 101">
                <a:extLst>
                  <a:ext uri="{FF2B5EF4-FFF2-40B4-BE49-F238E27FC236}">
                    <a16:creationId xmlns:a16="http://schemas.microsoft.com/office/drawing/2014/main" id="{BB8F459A-6C97-1F3C-D20C-E928A415AAA3}"/>
                  </a:ext>
                </a:extLst>
              </p:cNvPr>
              <p:cNvSpPr/>
              <p:nvPr/>
            </p:nvSpPr>
            <p:spPr>
              <a:xfrm rot="5400000">
                <a:off x="5648816" y="3745223"/>
                <a:ext cx="289631" cy="292177"/>
              </a:xfrm>
              <a:custGeom>
                <a:avLst/>
                <a:gdLst>
                  <a:gd name="connsiteX0" fmla="*/ 0 w 289631"/>
                  <a:gd name="connsiteY0" fmla="*/ 105262 h 292177"/>
                  <a:gd name="connsiteX1" fmla="*/ 95251 w 289631"/>
                  <a:gd name="connsiteY1" fmla="*/ 80771 h 292177"/>
                  <a:gd name="connsiteX2" fmla="*/ 206440 w 289631"/>
                  <a:gd name="connsiteY2" fmla="*/ 40075 h 292177"/>
                  <a:gd name="connsiteX3" fmla="*/ 289631 w 289631"/>
                  <a:gd name="connsiteY3" fmla="*/ 0 h 292177"/>
                  <a:gd name="connsiteX4" fmla="*/ 276259 w 289631"/>
                  <a:gd name="connsiteY4" fmla="*/ 87620 h 292177"/>
                  <a:gd name="connsiteX5" fmla="*/ 246437 w 289631"/>
                  <a:gd name="connsiteY5" fmla="*/ 203600 h 292177"/>
                  <a:gd name="connsiteX6" fmla="*/ 214018 w 289631"/>
                  <a:gd name="connsiteY6" fmla="*/ 292177 h 292177"/>
                  <a:gd name="connsiteX7" fmla="*/ 122914 w 289631"/>
                  <a:gd name="connsiteY7" fmla="*/ 224050 h 292177"/>
                  <a:gd name="connsiteX8" fmla="*/ 36972 w 289631"/>
                  <a:gd name="connsiteY8" fmla="*/ 145941 h 292177"/>
                  <a:gd name="connsiteX9" fmla="*/ 0 w 289631"/>
                  <a:gd name="connsiteY9" fmla="*/ 105262 h 29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631" h="292177">
                    <a:moveTo>
                      <a:pt x="0" y="105262"/>
                    </a:moveTo>
                    <a:lnTo>
                      <a:pt x="95251" y="80771"/>
                    </a:lnTo>
                    <a:cubicBezTo>
                      <a:pt x="133146" y="68984"/>
                      <a:pt x="170243" y="55385"/>
                      <a:pt x="206440" y="40075"/>
                    </a:cubicBezTo>
                    <a:lnTo>
                      <a:pt x="289631" y="0"/>
                    </a:lnTo>
                    <a:lnTo>
                      <a:pt x="276259" y="87620"/>
                    </a:lnTo>
                    <a:cubicBezTo>
                      <a:pt x="268198" y="127011"/>
                      <a:pt x="258224" y="165705"/>
                      <a:pt x="246437" y="203600"/>
                    </a:cubicBezTo>
                    <a:lnTo>
                      <a:pt x="214018" y="292177"/>
                    </a:lnTo>
                    <a:lnTo>
                      <a:pt x="122914" y="224050"/>
                    </a:lnTo>
                    <a:cubicBezTo>
                      <a:pt x="93028" y="199386"/>
                      <a:pt x="64347" y="173316"/>
                      <a:pt x="36972" y="145941"/>
                    </a:cubicBezTo>
                    <a:lnTo>
                      <a:pt x="0" y="105262"/>
                    </a:lnTo>
                    <a:close/>
                  </a:path>
                </a:pathLst>
              </a:custGeom>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1" name="Freeform: Shape 102">
                <a:extLst>
                  <a:ext uri="{FF2B5EF4-FFF2-40B4-BE49-F238E27FC236}">
                    <a16:creationId xmlns:a16="http://schemas.microsoft.com/office/drawing/2014/main" id="{7C2E71E6-F6F9-093F-DDC9-CDA852EA1202}"/>
                  </a:ext>
                </a:extLst>
              </p:cNvPr>
              <p:cNvSpPr/>
              <p:nvPr/>
            </p:nvSpPr>
            <p:spPr>
              <a:xfrm rot="5400000">
                <a:off x="5979916" y="3995929"/>
                <a:ext cx="232168" cy="312562"/>
              </a:xfrm>
              <a:custGeom>
                <a:avLst/>
                <a:gdLst>
                  <a:gd name="connsiteX0" fmla="*/ 0 w 232168"/>
                  <a:gd name="connsiteY0" fmla="*/ 0 h 312562"/>
                  <a:gd name="connsiteX1" fmla="*/ 22599 w 232168"/>
                  <a:gd name="connsiteY1" fmla="*/ 10887 h 312562"/>
                  <a:gd name="connsiteX2" fmla="*/ 215546 w 232168"/>
                  <a:gd name="connsiteY2" fmla="*/ 141175 h 312562"/>
                  <a:gd name="connsiteX3" fmla="*/ 232168 w 232168"/>
                  <a:gd name="connsiteY3" fmla="*/ 156281 h 312562"/>
                  <a:gd name="connsiteX4" fmla="*/ 215546 w 232168"/>
                  <a:gd name="connsiteY4" fmla="*/ 171388 h 312562"/>
                  <a:gd name="connsiteX5" fmla="*/ 22599 w 232168"/>
                  <a:gd name="connsiteY5" fmla="*/ 301676 h 312562"/>
                  <a:gd name="connsiteX6" fmla="*/ 0 w 232168"/>
                  <a:gd name="connsiteY6" fmla="*/ 312562 h 312562"/>
                  <a:gd name="connsiteX7" fmla="*/ 4967 w 232168"/>
                  <a:gd name="connsiteY7" fmla="*/ 280019 h 312562"/>
                  <a:gd name="connsiteX8" fmla="*/ 11215 w 232168"/>
                  <a:gd name="connsiteY8" fmla="*/ 156282 h 312562"/>
                  <a:gd name="connsiteX9" fmla="*/ 4967 w 232168"/>
                  <a:gd name="connsiteY9" fmla="*/ 32545 h 312562"/>
                  <a:gd name="connsiteX10" fmla="*/ 0 w 232168"/>
                  <a:gd name="connsiteY10" fmla="*/ 0 h 31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168" h="312562">
                    <a:moveTo>
                      <a:pt x="0" y="0"/>
                    </a:moveTo>
                    <a:lnTo>
                      <a:pt x="22599" y="10887"/>
                    </a:lnTo>
                    <a:cubicBezTo>
                      <a:pt x="91190" y="48148"/>
                      <a:pt x="155777" y="91848"/>
                      <a:pt x="215546" y="141175"/>
                    </a:cubicBezTo>
                    <a:lnTo>
                      <a:pt x="232168" y="156281"/>
                    </a:lnTo>
                    <a:lnTo>
                      <a:pt x="215546" y="171388"/>
                    </a:lnTo>
                    <a:cubicBezTo>
                      <a:pt x="155777" y="220715"/>
                      <a:pt x="91190" y="264414"/>
                      <a:pt x="22599" y="301676"/>
                    </a:cubicBezTo>
                    <a:lnTo>
                      <a:pt x="0" y="312562"/>
                    </a:lnTo>
                    <a:lnTo>
                      <a:pt x="4967" y="280019"/>
                    </a:lnTo>
                    <a:cubicBezTo>
                      <a:pt x="9098" y="239335"/>
                      <a:pt x="11215" y="198056"/>
                      <a:pt x="11215" y="156282"/>
                    </a:cubicBezTo>
                    <a:cubicBezTo>
                      <a:pt x="11215" y="114508"/>
                      <a:pt x="9098" y="73228"/>
                      <a:pt x="4967" y="32545"/>
                    </a:cubicBezTo>
                    <a:lnTo>
                      <a:pt x="0" y="0"/>
                    </a:lnTo>
                    <a:close/>
                  </a:path>
                </a:pathLst>
              </a:custGeom>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2" name="Freeform: Shape 103">
                <a:extLst>
                  <a:ext uri="{FF2B5EF4-FFF2-40B4-BE49-F238E27FC236}">
                    <a16:creationId xmlns:a16="http://schemas.microsoft.com/office/drawing/2014/main" id="{A92BCCD0-F8A7-B3CD-C1B8-8F670E798289}"/>
                  </a:ext>
                </a:extLst>
              </p:cNvPr>
              <p:cNvSpPr/>
              <p:nvPr/>
            </p:nvSpPr>
            <p:spPr>
              <a:xfrm rot="5400000">
                <a:off x="5372848" y="4335939"/>
                <a:ext cx="1446307" cy="1311018"/>
              </a:xfrm>
              <a:custGeom>
                <a:avLst/>
                <a:gdLst>
                  <a:gd name="connsiteX0" fmla="*/ 0 w 1446307"/>
                  <a:gd name="connsiteY0" fmla="*/ 655510 h 1311018"/>
                  <a:gd name="connsiteX1" fmla="*/ 69320 w 1446307"/>
                  <a:gd name="connsiteY1" fmla="*/ 592508 h 1311018"/>
                  <a:gd name="connsiteX2" fmla="*/ 369374 w 1446307"/>
                  <a:gd name="connsiteY2" fmla="*/ 96638 h 1311018"/>
                  <a:gd name="connsiteX3" fmla="*/ 394223 w 1446307"/>
                  <a:gd name="connsiteY3" fmla="*/ 0 h 1311018"/>
                  <a:gd name="connsiteX4" fmla="*/ 494657 w 1446307"/>
                  <a:gd name="connsiteY4" fmla="*/ 5072 h 1311018"/>
                  <a:gd name="connsiteX5" fmla="*/ 1435068 w 1446307"/>
                  <a:gd name="connsiteY5" fmla="*/ 632178 h 1311018"/>
                  <a:gd name="connsiteX6" fmla="*/ 1446307 w 1446307"/>
                  <a:gd name="connsiteY6" fmla="*/ 655508 h 1311018"/>
                  <a:gd name="connsiteX7" fmla="*/ 1435067 w 1446307"/>
                  <a:gd name="connsiteY7" fmla="*/ 678841 h 1311018"/>
                  <a:gd name="connsiteX8" fmla="*/ 494658 w 1446307"/>
                  <a:gd name="connsiteY8" fmla="*/ 1305947 h 1311018"/>
                  <a:gd name="connsiteX9" fmla="*/ 394222 w 1446307"/>
                  <a:gd name="connsiteY9" fmla="*/ 1311018 h 1311018"/>
                  <a:gd name="connsiteX10" fmla="*/ 369374 w 1446307"/>
                  <a:gd name="connsiteY10" fmla="*/ 1214383 h 1311018"/>
                  <a:gd name="connsiteX11" fmla="*/ 69320 w 1446307"/>
                  <a:gd name="connsiteY11" fmla="*/ 718513 h 1311018"/>
                  <a:gd name="connsiteX12" fmla="*/ 0 w 1446307"/>
                  <a:gd name="connsiteY12" fmla="*/ 655510 h 1311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6307" h="1311018">
                    <a:moveTo>
                      <a:pt x="0" y="655510"/>
                    </a:moveTo>
                    <a:lnTo>
                      <a:pt x="69320" y="592508"/>
                    </a:lnTo>
                    <a:cubicBezTo>
                      <a:pt x="206199" y="455629"/>
                      <a:pt x="310441" y="286115"/>
                      <a:pt x="369374" y="96638"/>
                    </a:cubicBezTo>
                    <a:lnTo>
                      <a:pt x="394223" y="0"/>
                    </a:lnTo>
                    <a:lnTo>
                      <a:pt x="494657" y="5072"/>
                    </a:lnTo>
                    <a:cubicBezTo>
                      <a:pt x="901496" y="46389"/>
                      <a:pt x="1248762" y="289219"/>
                      <a:pt x="1435068" y="632178"/>
                    </a:cubicBezTo>
                    <a:lnTo>
                      <a:pt x="1446307" y="655508"/>
                    </a:lnTo>
                    <a:lnTo>
                      <a:pt x="1435067" y="678841"/>
                    </a:lnTo>
                    <a:cubicBezTo>
                      <a:pt x="1248761" y="1021799"/>
                      <a:pt x="901496" y="1264630"/>
                      <a:pt x="494658" y="1305947"/>
                    </a:cubicBezTo>
                    <a:lnTo>
                      <a:pt x="394222" y="1311018"/>
                    </a:lnTo>
                    <a:lnTo>
                      <a:pt x="369374" y="1214383"/>
                    </a:lnTo>
                    <a:cubicBezTo>
                      <a:pt x="310441" y="1024906"/>
                      <a:pt x="206199" y="855391"/>
                      <a:pt x="69320" y="718513"/>
                    </a:cubicBezTo>
                    <a:lnTo>
                      <a:pt x="0" y="655510"/>
                    </a:lnTo>
                    <a:close/>
                  </a:path>
                </a:pathLst>
              </a:custGeom>
              <a:solidFill>
                <a:schemeClr val="accent3">
                  <a:lumMod val="75000"/>
                </a:schemeClr>
              </a:solidFill>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3" name="Freeform: Shape 104">
                <a:extLst>
                  <a:ext uri="{FF2B5EF4-FFF2-40B4-BE49-F238E27FC236}">
                    <a16:creationId xmlns:a16="http://schemas.microsoft.com/office/drawing/2014/main" id="{43AB4C0A-D12A-27D7-6089-A38444A4F03C}"/>
                  </a:ext>
                </a:extLst>
              </p:cNvPr>
              <p:cNvSpPr/>
              <p:nvPr/>
            </p:nvSpPr>
            <p:spPr>
              <a:xfrm rot="5400000">
                <a:off x="5561739" y="1086144"/>
                <a:ext cx="1068521" cy="2150066"/>
              </a:xfrm>
              <a:custGeom>
                <a:avLst/>
                <a:gdLst>
                  <a:gd name="connsiteX0" fmla="*/ 0 w 1068521"/>
                  <a:gd name="connsiteY0" fmla="*/ 1075033 h 2150066"/>
                  <a:gd name="connsiteX1" fmla="*/ 633353 w 1068521"/>
                  <a:gd name="connsiteY1" fmla="*/ 10886 h 2150066"/>
                  <a:gd name="connsiteX2" fmla="*/ 655952 w 1068521"/>
                  <a:gd name="connsiteY2" fmla="*/ 0 h 2150066"/>
                  <a:gd name="connsiteX3" fmla="*/ 650985 w 1068521"/>
                  <a:gd name="connsiteY3" fmla="*/ 32543 h 2150066"/>
                  <a:gd name="connsiteX4" fmla="*/ 644737 w 1068521"/>
                  <a:gd name="connsiteY4" fmla="*/ 156280 h 2150066"/>
                  <a:gd name="connsiteX5" fmla="*/ 999200 w 1068521"/>
                  <a:gd name="connsiteY5" fmla="*/ 1012030 h 2150066"/>
                  <a:gd name="connsiteX6" fmla="*/ 1068521 w 1068521"/>
                  <a:gd name="connsiteY6" fmla="*/ 1075032 h 2150066"/>
                  <a:gd name="connsiteX7" fmla="*/ 999200 w 1068521"/>
                  <a:gd name="connsiteY7" fmla="*/ 1138035 h 2150066"/>
                  <a:gd name="connsiteX8" fmla="*/ 644737 w 1068521"/>
                  <a:gd name="connsiteY8" fmla="*/ 1993785 h 2150066"/>
                  <a:gd name="connsiteX9" fmla="*/ 650985 w 1068521"/>
                  <a:gd name="connsiteY9" fmla="*/ 2117522 h 2150066"/>
                  <a:gd name="connsiteX10" fmla="*/ 655952 w 1068521"/>
                  <a:gd name="connsiteY10" fmla="*/ 2150066 h 2150066"/>
                  <a:gd name="connsiteX11" fmla="*/ 633353 w 1068521"/>
                  <a:gd name="connsiteY11" fmla="*/ 2139180 h 2150066"/>
                  <a:gd name="connsiteX12" fmla="*/ 0 w 1068521"/>
                  <a:gd name="connsiteY12" fmla="*/ 1075033 h 215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8521" h="2150066">
                    <a:moveTo>
                      <a:pt x="0" y="1075033"/>
                    </a:moveTo>
                    <a:cubicBezTo>
                      <a:pt x="0" y="615520"/>
                      <a:pt x="256100" y="215823"/>
                      <a:pt x="633353" y="10886"/>
                    </a:cubicBezTo>
                    <a:lnTo>
                      <a:pt x="655952" y="0"/>
                    </a:lnTo>
                    <a:lnTo>
                      <a:pt x="650985" y="32543"/>
                    </a:lnTo>
                    <a:cubicBezTo>
                      <a:pt x="646854" y="73226"/>
                      <a:pt x="644737" y="114506"/>
                      <a:pt x="644737" y="156280"/>
                    </a:cubicBezTo>
                    <a:cubicBezTo>
                      <a:pt x="644737" y="490471"/>
                      <a:pt x="780195" y="793024"/>
                      <a:pt x="999200" y="1012030"/>
                    </a:cubicBezTo>
                    <a:lnTo>
                      <a:pt x="1068521" y="1075032"/>
                    </a:lnTo>
                    <a:lnTo>
                      <a:pt x="999200" y="1138035"/>
                    </a:lnTo>
                    <a:cubicBezTo>
                      <a:pt x="780195" y="1357041"/>
                      <a:pt x="644737" y="1659594"/>
                      <a:pt x="644737" y="1993785"/>
                    </a:cubicBezTo>
                    <a:cubicBezTo>
                      <a:pt x="644737" y="2035559"/>
                      <a:pt x="646854" y="2076838"/>
                      <a:pt x="650985" y="2117522"/>
                    </a:cubicBezTo>
                    <a:lnTo>
                      <a:pt x="655952" y="2150066"/>
                    </a:lnTo>
                    <a:lnTo>
                      <a:pt x="633353" y="2139180"/>
                    </a:lnTo>
                    <a:cubicBezTo>
                      <a:pt x="256100" y="1934243"/>
                      <a:pt x="0" y="1534545"/>
                      <a:pt x="0" y="1075033"/>
                    </a:cubicBezTo>
                    <a:close/>
                  </a:path>
                </a:pathLst>
              </a:custGeom>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4" name="Freeform: Shape 105">
                <a:extLst>
                  <a:ext uri="{FF2B5EF4-FFF2-40B4-BE49-F238E27FC236}">
                    <a16:creationId xmlns:a16="http://schemas.microsoft.com/office/drawing/2014/main" id="{842751A7-73CB-A9F8-F980-006D968649C0}"/>
                  </a:ext>
                </a:extLst>
              </p:cNvPr>
              <p:cNvSpPr/>
              <p:nvPr/>
            </p:nvSpPr>
            <p:spPr>
              <a:xfrm rot="5400000">
                <a:off x="6615617" y="2765237"/>
                <a:ext cx="2091718" cy="1126981"/>
              </a:xfrm>
              <a:custGeom>
                <a:avLst/>
                <a:gdLst>
                  <a:gd name="connsiteX0" fmla="*/ 0 w 2091718"/>
                  <a:gd name="connsiteY0" fmla="*/ 1053934 h 1126981"/>
                  <a:gd name="connsiteX1" fmla="*/ 13372 w 2091718"/>
                  <a:gd name="connsiteY1" fmla="*/ 966314 h 1126981"/>
                  <a:gd name="connsiteX2" fmla="*/ 1198998 w 2091718"/>
                  <a:gd name="connsiteY2" fmla="*/ 0 h 1126981"/>
                  <a:gd name="connsiteX3" fmla="*/ 2054747 w 2091718"/>
                  <a:gd name="connsiteY3" fmla="*/ 354463 h 1126981"/>
                  <a:gd name="connsiteX4" fmla="*/ 2091718 w 2091718"/>
                  <a:gd name="connsiteY4" fmla="*/ 395142 h 1126981"/>
                  <a:gd name="connsiteX5" fmla="*/ 1996468 w 2091718"/>
                  <a:gd name="connsiteY5" fmla="*/ 419634 h 1126981"/>
                  <a:gd name="connsiteX6" fmla="*/ 1241240 w 2091718"/>
                  <a:gd name="connsiteY6" fmla="*/ 1104369 h 1126981"/>
                  <a:gd name="connsiteX7" fmla="*/ 1232964 w 2091718"/>
                  <a:gd name="connsiteY7" fmla="*/ 1126981 h 1126981"/>
                  <a:gd name="connsiteX8" fmla="*/ 1230902 w 2091718"/>
                  <a:gd name="connsiteY8" fmla="*/ 1125439 h 1126981"/>
                  <a:gd name="connsiteX9" fmla="*/ 554260 w 2091718"/>
                  <a:gd name="connsiteY9" fmla="*/ 918754 h 1126981"/>
                  <a:gd name="connsiteX10" fmla="*/ 83191 w 2091718"/>
                  <a:gd name="connsiteY10" fmla="*/ 1013859 h 1126981"/>
                  <a:gd name="connsiteX11" fmla="*/ 0 w 2091718"/>
                  <a:gd name="connsiteY11" fmla="*/ 1053934 h 1126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91718" h="1126981">
                    <a:moveTo>
                      <a:pt x="0" y="1053934"/>
                    </a:moveTo>
                    <a:lnTo>
                      <a:pt x="13372" y="966314"/>
                    </a:lnTo>
                    <a:cubicBezTo>
                      <a:pt x="126220" y="414840"/>
                      <a:pt x="614163" y="0"/>
                      <a:pt x="1198998" y="0"/>
                    </a:cubicBezTo>
                    <a:cubicBezTo>
                      <a:pt x="1533189" y="0"/>
                      <a:pt x="1835742" y="135458"/>
                      <a:pt x="2054747" y="354463"/>
                    </a:cubicBezTo>
                    <a:lnTo>
                      <a:pt x="2091718" y="395142"/>
                    </a:lnTo>
                    <a:lnTo>
                      <a:pt x="1996468" y="419634"/>
                    </a:lnTo>
                    <a:cubicBezTo>
                      <a:pt x="1655409" y="525714"/>
                      <a:pt x="1379030" y="778596"/>
                      <a:pt x="1241240" y="1104369"/>
                    </a:cubicBezTo>
                    <a:lnTo>
                      <a:pt x="1232964" y="1126981"/>
                    </a:lnTo>
                    <a:lnTo>
                      <a:pt x="1230902" y="1125439"/>
                    </a:lnTo>
                    <a:cubicBezTo>
                      <a:pt x="1037750" y="994949"/>
                      <a:pt x="804904" y="918754"/>
                      <a:pt x="554260" y="918754"/>
                    </a:cubicBezTo>
                    <a:cubicBezTo>
                      <a:pt x="387165" y="918754"/>
                      <a:pt x="227979" y="952618"/>
                      <a:pt x="83191" y="1013859"/>
                    </a:cubicBezTo>
                    <a:lnTo>
                      <a:pt x="0" y="1053934"/>
                    </a:lnTo>
                    <a:close/>
                  </a:path>
                </a:pathLst>
              </a:custGeom>
              <a:solidFill>
                <a:schemeClr val="accent2"/>
              </a:solidFill>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5" name="Freeform: Shape 106">
                <a:extLst>
                  <a:ext uri="{FF2B5EF4-FFF2-40B4-BE49-F238E27FC236}">
                    <a16:creationId xmlns:a16="http://schemas.microsoft.com/office/drawing/2014/main" id="{95C4453E-710C-062A-E23C-781E3162229C}"/>
                  </a:ext>
                </a:extLst>
              </p:cNvPr>
              <p:cNvSpPr/>
              <p:nvPr/>
            </p:nvSpPr>
            <p:spPr>
              <a:xfrm rot="5400000">
                <a:off x="3484665" y="2765238"/>
                <a:ext cx="2091717" cy="1126978"/>
              </a:xfrm>
              <a:custGeom>
                <a:avLst/>
                <a:gdLst>
                  <a:gd name="connsiteX0" fmla="*/ 0 w 2091717"/>
                  <a:gd name="connsiteY0" fmla="*/ 73046 h 1126978"/>
                  <a:gd name="connsiteX1" fmla="*/ 83191 w 2091717"/>
                  <a:gd name="connsiteY1" fmla="*/ 113121 h 1126978"/>
                  <a:gd name="connsiteX2" fmla="*/ 554260 w 2091717"/>
                  <a:gd name="connsiteY2" fmla="*/ 208226 h 1126978"/>
                  <a:gd name="connsiteX3" fmla="*/ 1230902 w 2091717"/>
                  <a:gd name="connsiteY3" fmla="*/ 1541 h 1126978"/>
                  <a:gd name="connsiteX4" fmla="*/ 1232962 w 2091717"/>
                  <a:gd name="connsiteY4" fmla="*/ 0 h 1126978"/>
                  <a:gd name="connsiteX5" fmla="*/ 1241238 w 2091717"/>
                  <a:gd name="connsiteY5" fmla="*/ 22610 h 1126978"/>
                  <a:gd name="connsiteX6" fmla="*/ 1996465 w 2091717"/>
                  <a:gd name="connsiteY6" fmla="*/ 707345 h 1126978"/>
                  <a:gd name="connsiteX7" fmla="*/ 2091717 w 2091717"/>
                  <a:gd name="connsiteY7" fmla="*/ 731837 h 1126978"/>
                  <a:gd name="connsiteX8" fmla="*/ 2054746 w 2091717"/>
                  <a:gd name="connsiteY8" fmla="*/ 772515 h 1126978"/>
                  <a:gd name="connsiteX9" fmla="*/ 1198998 w 2091717"/>
                  <a:gd name="connsiteY9" fmla="*/ 1126978 h 1126978"/>
                  <a:gd name="connsiteX10" fmla="*/ 13372 w 2091717"/>
                  <a:gd name="connsiteY10" fmla="*/ 160665 h 1126978"/>
                  <a:gd name="connsiteX11" fmla="*/ 0 w 2091717"/>
                  <a:gd name="connsiteY11" fmla="*/ 73046 h 1126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91717" h="1126978">
                    <a:moveTo>
                      <a:pt x="0" y="73046"/>
                    </a:moveTo>
                    <a:lnTo>
                      <a:pt x="83191" y="113121"/>
                    </a:lnTo>
                    <a:cubicBezTo>
                      <a:pt x="227979" y="174361"/>
                      <a:pt x="387165" y="208226"/>
                      <a:pt x="554260" y="208226"/>
                    </a:cubicBezTo>
                    <a:cubicBezTo>
                      <a:pt x="804904" y="208226"/>
                      <a:pt x="1037750" y="132031"/>
                      <a:pt x="1230902" y="1541"/>
                    </a:cubicBezTo>
                    <a:lnTo>
                      <a:pt x="1232962" y="0"/>
                    </a:lnTo>
                    <a:lnTo>
                      <a:pt x="1241238" y="22610"/>
                    </a:lnTo>
                    <a:cubicBezTo>
                      <a:pt x="1379028" y="348383"/>
                      <a:pt x="1655407" y="601265"/>
                      <a:pt x="1996465" y="707345"/>
                    </a:cubicBezTo>
                    <a:lnTo>
                      <a:pt x="2091717" y="731837"/>
                    </a:lnTo>
                    <a:lnTo>
                      <a:pt x="2054746" y="772515"/>
                    </a:lnTo>
                    <a:cubicBezTo>
                      <a:pt x="1835742" y="991520"/>
                      <a:pt x="1533189" y="1126978"/>
                      <a:pt x="1198998" y="1126978"/>
                    </a:cubicBezTo>
                    <a:cubicBezTo>
                      <a:pt x="614163" y="1126978"/>
                      <a:pt x="126220" y="712138"/>
                      <a:pt x="13372" y="160665"/>
                    </a:cubicBezTo>
                    <a:lnTo>
                      <a:pt x="0" y="73046"/>
                    </a:lnTo>
                    <a:close/>
                  </a:path>
                </a:pathLst>
              </a:custGeom>
              <a:solidFill>
                <a:schemeClr val="accent6"/>
              </a:solidFill>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6" name="Freeform: Shape 107">
                <a:extLst>
                  <a:ext uri="{FF2B5EF4-FFF2-40B4-BE49-F238E27FC236}">
                    <a16:creationId xmlns:a16="http://schemas.microsoft.com/office/drawing/2014/main" id="{0CF017BC-A0B4-6163-4B57-01CF303E0E02}"/>
                  </a:ext>
                </a:extLst>
              </p:cNvPr>
              <p:cNvSpPr/>
              <p:nvPr/>
            </p:nvSpPr>
            <p:spPr>
              <a:xfrm rot="5400000">
                <a:off x="5661804" y="2839349"/>
                <a:ext cx="868392" cy="580568"/>
              </a:xfrm>
              <a:custGeom>
                <a:avLst/>
                <a:gdLst>
                  <a:gd name="connsiteX0" fmla="*/ 0 w 868392"/>
                  <a:gd name="connsiteY0" fmla="*/ 290284 h 580568"/>
                  <a:gd name="connsiteX1" fmla="*/ 16621 w 868392"/>
                  <a:gd name="connsiteY1" fmla="*/ 275178 h 580568"/>
                  <a:gd name="connsiteX2" fmla="*/ 662691 w 868392"/>
                  <a:gd name="connsiteY2" fmla="*/ 5072 h 580568"/>
                  <a:gd name="connsiteX3" fmla="*/ 763128 w 868392"/>
                  <a:gd name="connsiteY3" fmla="*/ 0 h 580568"/>
                  <a:gd name="connsiteX4" fmla="*/ 787976 w 868392"/>
                  <a:gd name="connsiteY4" fmla="*/ 96636 h 580568"/>
                  <a:gd name="connsiteX5" fmla="*/ 828671 w 868392"/>
                  <a:gd name="connsiteY5" fmla="*/ 207825 h 580568"/>
                  <a:gd name="connsiteX6" fmla="*/ 868392 w 868392"/>
                  <a:gd name="connsiteY6" fmla="*/ 290280 h 580568"/>
                  <a:gd name="connsiteX7" fmla="*/ 828669 w 868392"/>
                  <a:gd name="connsiteY7" fmla="*/ 372742 h 580568"/>
                  <a:gd name="connsiteX8" fmla="*/ 787973 w 868392"/>
                  <a:gd name="connsiteY8" fmla="*/ 483931 h 580568"/>
                  <a:gd name="connsiteX9" fmla="*/ 763124 w 868392"/>
                  <a:gd name="connsiteY9" fmla="*/ 580568 h 580568"/>
                  <a:gd name="connsiteX10" fmla="*/ 662691 w 868392"/>
                  <a:gd name="connsiteY10" fmla="*/ 575497 h 580568"/>
                  <a:gd name="connsiteX11" fmla="*/ 16621 w 868392"/>
                  <a:gd name="connsiteY11" fmla="*/ 305391 h 580568"/>
                  <a:gd name="connsiteX12" fmla="*/ 0 w 868392"/>
                  <a:gd name="connsiteY12" fmla="*/ 290284 h 580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8392" h="580568">
                    <a:moveTo>
                      <a:pt x="0" y="290284"/>
                    </a:moveTo>
                    <a:lnTo>
                      <a:pt x="16621" y="275178"/>
                    </a:lnTo>
                    <a:cubicBezTo>
                      <a:pt x="195932" y="127197"/>
                      <a:pt x="418588" y="29862"/>
                      <a:pt x="662691" y="5072"/>
                    </a:cubicBezTo>
                    <a:lnTo>
                      <a:pt x="763128" y="0"/>
                    </a:lnTo>
                    <a:lnTo>
                      <a:pt x="787976" y="96636"/>
                    </a:lnTo>
                    <a:cubicBezTo>
                      <a:pt x="799762" y="134531"/>
                      <a:pt x="813361" y="171628"/>
                      <a:pt x="828671" y="207825"/>
                    </a:cubicBezTo>
                    <a:lnTo>
                      <a:pt x="868392" y="290280"/>
                    </a:lnTo>
                    <a:lnTo>
                      <a:pt x="828669" y="372742"/>
                    </a:lnTo>
                    <a:cubicBezTo>
                      <a:pt x="813358" y="408939"/>
                      <a:pt x="799759" y="446036"/>
                      <a:pt x="787973" y="483931"/>
                    </a:cubicBezTo>
                    <a:lnTo>
                      <a:pt x="763124" y="580568"/>
                    </a:lnTo>
                    <a:lnTo>
                      <a:pt x="662691" y="575497"/>
                    </a:lnTo>
                    <a:cubicBezTo>
                      <a:pt x="418588" y="550707"/>
                      <a:pt x="195932" y="453371"/>
                      <a:pt x="16621" y="305391"/>
                    </a:cubicBezTo>
                    <a:lnTo>
                      <a:pt x="0" y="290284"/>
                    </a:lnTo>
                    <a:close/>
                  </a:path>
                </a:pathLst>
              </a:custGeom>
              <a:solidFill>
                <a:schemeClr val="accent6">
                  <a:lumMod val="50000"/>
                </a:schemeClr>
              </a:solidFill>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7" name="Freeform: Shape 108">
                <a:extLst>
                  <a:ext uri="{FF2B5EF4-FFF2-40B4-BE49-F238E27FC236}">
                    <a16:creationId xmlns:a16="http://schemas.microsoft.com/office/drawing/2014/main" id="{28C21C0A-403C-CC68-906D-E27CD17DD12A}"/>
                  </a:ext>
                </a:extLst>
              </p:cNvPr>
              <p:cNvSpPr/>
              <p:nvPr/>
            </p:nvSpPr>
            <p:spPr>
              <a:xfrm rot="5400000">
                <a:off x="5198479" y="3324535"/>
                <a:ext cx="531513" cy="740445"/>
              </a:xfrm>
              <a:custGeom>
                <a:avLst/>
                <a:gdLst>
                  <a:gd name="connsiteX0" fmla="*/ 0 w 531513"/>
                  <a:gd name="connsiteY0" fmla="*/ 291985 h 740445"/>
                  <a:gd name="connsiteX1" fmla="*/ 24588 w 531513"/>
                  <a:gd name="connsiteY1" fmla="*/ 48085 h 740445"/>
                  <a:gd name="connsiteX2" fmla="*/ 29561 w 531513"/>
                  <a:gd name="connsiteY2" fmla="*/ 28741 h 740445"/>
                  <a:gd name="connsiteX3" fmla="*/ 52866 w 531513"/>
                  <a:gd name="connsiteY3" fmla="*/ 29918 h 740445"/>
                  <a:gd name="connsiteX4" fmla="*/ 296766 w 531513"/>
                  <a:gd name="connsiteY4" fmla="*/ 5331 h 740445"/>
                  <a:gd name="connsiteX5" fmla="*/ 317495 w 531513"/>
                  <a:gd name="connsiteY5" fmla="*/ 0 h 740445"/>
                  <a:gd name="connsiteX6" fmla="*/ 354467 w 531513"/>
                  <a:gd name="connsiteY6" fmla="*/ 40679 h 740445"/>
                  <a:gd name="connsiteX7" fmla="*/ 440409 w 531513"/>
                  <a:gd name="connsiteY7" fmla="*/ 118788 h 740445"/>
                  <a:gd name="connsiteX8" fmla="*/ 531513 w 531513"/>
                  <a:gd name="connsiteY8" fmla="*/ 186915 h 740445"/>
                  <a:gd name="connsiteX9" fmla="*/ 523237 w 531513"/>
                  <a:gd name="connsiteY9" fmla="*/ 209527 h 740445"/>
                  <a:gd name="connsiteX10" fmla="*/ 177936 w 531513"/>
                  <a:gd name="connsiteY10" fmla="*/ 672317 h 740445"/>
                  <a:gd name="connsiteX11" fmla="*/ 86830 w 531513"/>
                  <a:gd name="connsiteY11" fmla="*/ 740445 h 740445"/>
                  <a:gd name="connsiteX12" fmla="*/ 54410 w 531513"/>
                  <a:gd name="connsiteY12" fmla="*/ 651866 h 740445"/>
                  <a:gd name="connsiteX13" fmla="*/ 0 w 531513"/>
                  <a:gd name="connsiteY13" fmla="*/ 291985 h 74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1513" h="740445">
                    <a:moveTo>
                      <a:pt x="0" y="291985"/>
                    </a:moveTo>
                    <a:cubicBezTo>
                      <a:pt x="0" y="208437"/>
                      <a:pt x="8467" y="126866"/>
                      <a:pt x="24588" y="48085"/>
                    </a:cubicBezTo>
                    <a:lnTo>
                      <a:pt x="29561" y="28741"/>
                    </a:lnTo>
                    <a:lnTo>
                      <a:pt x="52866" y="29918"/>
                    </a:lnTo>
                    <a:cubicBezTo>
                      <a:pt x="136413" y="29918"/>
                      <a:pt x="217984" y="21452"/>
                      <a:pt x="296766" y="5331"/>
                    </a:cubicBezTo>
                    <a:lnTo>
                      <a:pt x="317495" y="0"/>
                    </a:lnTo>
                    <a:lnTo>
                      <a:pt x="354467" y="40679"/>
                    </a:lnTo>
                    <a:cubicBezTo>
                      <a:pt x="381842" y="68054"/>
                      <a:pt x="410523" y="94124"/>
                      <a:pt x="440409" y="118788"/>
                    </a:cubicBezTo>
                    <a:lnTo>
                      <a:pt x="531513" y="186915"/>
                    </a:lnTo>
                    <a:lnTo>
                      <a:pt x="523237" y="209527"/>
                    </a:lnTo>
                    <a:cubicBezTo>
                      <a:pt x="446686" y="390512"/>
                      <a:pt x="327362" y="549000"/>
                      <a:pt x="177936" y="672317"/>
                    </a:cubicBezTo>
                    <a:lnTo>
                      <a:pt x="86830" y="740445"/>
                    </a:lnTo>
                    <a:lnTo>
                      <a:pt x="54410" y="651866"/>
                    </a:lnTo>
                    <a:cubicBezTo>
                      <a:pt x="19049" y="538179"/>
                      <a:pt x="0" y="417307"/>
                      <a:pt x="0" y="291985"/>
                    </a:cubicBezTo>
                    <a:close/>
                  </a:path>
                </a:pathLst>
              </a:custGeom>
              <a:solidFill>
                <a:schemeClr val="accent4">
                  <a:lumMod val="50000"/>
                </a:schemeClr>
              </a:solidFill>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8" name="Freeform: Shape 109">
                <a:extLst>
                  <a:ext uri="{FF2B5EF4-FFF2-40B4-BE49-F238E27FC236}">
                    <a16:creationId xmlns:a16="http://schemas.microsoft.com/office/drawing/2014/main" id="{4C007BFD-3B0B-6A35-7A87-785E0EF62D6B}"/>
                  </a:ext>
                </a:extLst>
              </p:cNvPr>
              <p:cNvSpPr/>
              <p:nvPr/>
            </p:nvSpPr>
            <p:spPr>
              <a:xfrm rot="5400000">
                <a:off x="6462012" y="3324538"/>
                <a:ext cx="531507" cy="740441"/>
              </a:xfrm>
              <a:custGeom>
                <a:avLst/>
                <a:gdLst>
                  <a:gd name="connsiteX0" fmla="*/ 0 w 531507"/>
                  <a:gd name="connsiteY0" fmla="*/ 448457 h 740441"/>
                  <a:gd name="connsiteX1" fmla="*/ 54409 w 531507"/>
                  <a:gd name="connsiteY1" fmla="*/ 88577 h 740441"/>
                  <a:gd name="connsiteX2" fmla="*/ 86828 w 531507"/>
                  <a:gd name="connsiteY2" fmla="*/ 0 h 740441"/>
                  <a:gd name="connsiteX3" fmla="*/ 177932 w 531507"/>
                  <a:gd name="connsiteY3" fmla="*/ 68127 h 740441"/>
                  <a:gd name="connsiteX4" fmla="*/ 523233 w 531507"/>
                  <a:gd name="connsiteY4" fmla="*/ 530917 h 740441"/>
                  <a:gd name="connsiteX5" fmla="*/ 531507 w 531507"/>
                  <a:gd name="connsiteY5" fmla="*/ 553525 h 740441"/>
                  <a:gd name="connsiteX6" fmla="*/ 440402 w 531507"/>
                  <a:gd name="connsiteY6" fmla="*/ 621653 h 740441"/>
                  <a:gd name="connsiteX7" fmla="*/ 354460 w 531507"/>
                  <a:gd name="connsiteY7" fmla="*/ 699762 h 740441"/>
                  <a:gd name="connsiteX8" fmla="*/ 317488 w 531507"/>
                  <a:gd name="connsiteY8" fmla="*/ 740441 h 740441"/>
                  <a:gd name="connsiteX9" fmla="*/ 296762 w 531507"/>
                  <a:gd name="connsiteY9" fmla="*/ 735112 h 740441"/>
                  <a:gd name="connsiteX10" fmla="*/ 52862 w 531507"/>
                  <a:gd name="connsiteY10" fmla="*/ 710525 h 740441"/>
                  <a:gd name="connsiteX11" fmla="*/ 29561 w 531507"/>
                  <a:gd name="connsiteY11" fmla="*/ 711701 h 740441"/>
                  <a:gd name="connsiteX12" fmla="*/ 24587 w 531507"/>
                  <a:gd name="connsiteY12" fmla="*/ 692357 h 740441"/>
                  <a:gd name="connsiteX13" fmla="*/ 0 w 531507"/>
                  <a:gd name="connsiteY13" fmla="*/ 448457 h 74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1507" h="740441">
                    <a:moveTo>
                      <a:pt x="0" y="448457"/>
                    </a:moveTo>
                    <a:cubicBezTo>
                      <a:pt x="0" y="323135"/>
                      <a:pt x="19048" y="202263"/>
                      <a:pt x="54409" y="88577"/>
                    </a:cubicBezTo>
                    <a:lnTo>
                      <a:pt x="86828" y="0"/>
                    </a:lnTo>
                    <a:lnTo>
                      <a:pt x="177932" y="68127"/>
                    </a:lnTo>
                    <a:cubicBezTo>
                      <a:pt x="327358" y="191444"/>
                      <a:pt x="446682" y="349931"/>
                      <a:pt x="523233" y="530917"/>
                    </a:cubicBezTo>
                    <a:lnTo>
                      <a:pt x="531507" y="553525"/>
                    </a:lnTo>
                    <a:lnTo>
                      <a:pt x="440402" y="621653"/>
                    </a:lnTo>
                    <a:cubicBezTo>
                      <a:pt x="410517" y="646316"/>
                      <a:pt x="381836" y="672386"/>
                      <a:pt x="354460" y="699762"/>
                    </a:cubicBezTo>
                    <a:lnTo>
                      <a:pt x="317488" y="740441"/>
                    </a:lnTo>
                    <a:lnTo>
                      <a:pt x="296762" y="735112"/>
                    </a:lnTo>
                    <a:cubicBezTo>
                      <a:pt x="217980" y="718991"/>
                      <a:pt x="136409" y="710525"/>
                      <a:pt x="52862" y="710525"/>
                    </a:cubicBezTo>
                    <a:lnTo>
                      <a:pt x="29561" y="711701"/>
                    </a:lnTo>
                    <a:lnTo>
                      <a:pt x="24587" y="692357"/>
                    </a:lnTo>
                    <a:cubicBezTo>
                      <a:pt x="8466" y="613575"/>
                      <a:pt x="0" y="532005"/>
                      <a:pt x="0" y="448457"/>
                    </a:cubicBezTo>
                    <a:close/>
                  </a:path>
                </a:pathLst>
              </a:custGeom>
              <a:solidFill>
                <a:schemeClr val="accent1">
                  <a:lumMod val="50000"/>
                </a:schemeClr>
              </a:solidFill>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9" name="Freeform: Shape 110">
                <a:extLst>
                  <a:ext uri="{FF2B5EF4-FFF2-40B4-BE49-F238E27FC236}">
                    <a16:creationId xmlns:a16="http://schemas.microsoft.com/office/drawing/2014/main" id="{42B27AB2-2CAD-7DF3-28B9-AA4541A04EA1}"/>
                  </a:ext>
                </a:extLst>
              </p:cNvPr>
              <p:cNvSpPr/>
              <p:nvPr/>
            </p:nvSpPr>
            <p:spPr>
              <a:xfrm rot="5400000">
                <a:off x="5854245" y="3544042"/>
                <a:ext cx="483512" cy="523087"/>
              </a:xfrm>
              <a:custGeom>
                <a:avLst/>
                <a:gdLst>
                  <a:gd name="connsiteX0" fmla="*/ 0 w 483512"/>
                  <a:gd name="connsiteY0" fmla="*/ 261540 h 523087"/>
                  <a:gd name="connsiteX1" fmla="*/ 11238 w 483512"/>
                  <a:gd name="connsiteY1" fmla="*/ 238212 h 523087"/>
                  <a:gd name="connsiteX2" fmla="*/ 141526 w 483512"/>
                  <a:gd name="connsiteY2" fmla="*/ 45263 h 523087"/>
                  <a:gd name="connsiteX3" fmla="*/ 182663 w 483512"/>
                  <a:gd name="connsiteY3" fmla="*/ 0 h 523087"/>
                  <a:gd name="connsiteX4" fmla="*/ 277917 w 483512"/>
                  <a:gd name="connsiteY4" fmla="*/ 24493 h 523087"/>
                  <a:gd name="connsiteX5" fmla="*/ 389106 w 483512"/>
                  <a:gd name="connsiteY5" fmla="*/ 65189 h 523087"/>
                  <a:gd name="connsiteX6" fmla="*/ 472297 w 483512"/>
                  <a:gd name="connsiteY6" fmla="*/ 105263 h 523087"/>
                  <a:gd name="connsiteX7" fmla="*/ 477264 w 483512"/>
                  <a:gd name="connsiteY7" fmla="*/ 137808 h 523087"/>
                  <a:gd name="connsiteX8" fmla="*/ 483512 w 483512"/>
                  <a:gd name="connsiteY8" fmla="*/ 261545 h 523087"/>
                  <a:gd name="connsiteX9" fmla="*/ 477264 w 483512"/>
                  <a:gd name="connsiteY9" fmla="*/ 385282 h 523087"/>
                  <a:gd name="connsiteX10" fmla="*/ 472297 w 483512"/>
                  <a:gd name="connsiteY10" fmla="*/ 417825 h 523087"/>
                  <a:gd name="connsiteX11" fmla="*/ 389106 w 483512"/>
                  <a:gd name="connsiteY11" fmla="*/ 457900 h 523087"/>
                  <a:gd name="connsiteX12" fmla="*/ 277917 w 483512"/>
                  <a:gd name="connsiteY12" fmla="*/ 498596 h 523087"/>
                  <a:gd name="connsiteX13" fmla="*/ 182666 w 483512"/>
                  <a:gd name="connsiteY13" fmla="*/ 523087 h 523087"/>
                  <a:gd name="connsiteX14" fmla="*/ 141528 w 483512"/>
                  <a:gd name="connsiteY14" fmla="*/ 477824 h 523087"/>
                  <a:gd name="connsiteX15" fmla="*/ 11241 w 483512"/>
                  <a:gd name="connsiteY15" fmla="*/ 284875 h 523087"/>
                  <a:gd name="connsiteX16" fmla="*/ 0 w 483512"/>
                  <a:gd name="connsiteY16" fmla="*/ 261540 h 5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3512" h="523087">
                    <a:moveTo>
                      <a:pt x="0" y="261540"/>
                    </a:moveTo>
                    <a:lnTo>
                      <a:pt x="11238" y="238212"/>
                    </a:lnTo>
                    <a:cubicBezTo>
                      <a:pt x="48499" y="169620"/>
                      <a:pt x="92199" y="105034"/>
                      <a:pt x="141526" y="45263"/>
                    </a:cubicBezTo>
                    <a:lnTo>
                      <a:pt x="182663" y="0"/>
                    </a:lnTo>
                    <a:lnTo>
                      <a:pt x="277917" y="24493"/>
                    </a:lnTo>
                    <a:cubicBezTo>
                      <a:pt x="315812" y="36279"/>
                      <a:pt x="352909" y="49878"/>
                      <a:pt x="389106" y="65189"/>
                    </a:cubicBezTo>
                    <a:lnTo>
                      <a:pt x="472297" y="105263"/>
                    </a:lnTo>
                    <a:lnTo>
                      <a:pt x="477264" y="137808"/>
                    </a:lnTo>
                    <a:cubicBezTo>
                      <a:pt x="481395" y="178491"/>
                      <a:pt x="483512" y="219771"/>
                      <a:pt x="483512" y="261545"/>
                    </a:cubicBezTo>
                    <a:cubicBezTo>
                      <a:pt x="483512" y="303319"/>
                      <a:pt x="481395" y="344598"/>
                      <a:pt x="477264" y="385282"/>
                    </a:cubicBezTo>
                    <a:lnTo>
                      <a:pt x="472297" y="417825"/>
                    </a:lnTo>
                    <a:lnTo>
                      <a:pt x="389106" y="457900"/>
                    </a:lnTo>
                    <a:cubicBezTo>
                      <a:pt x="352909" y="473210"/>
                      <a:pt x="315812" y="486809"/>
                      <a:pt x="277917" y="498596"/>
                    </a:cubicBezTo>
                    <a:lnTo>
                      <a:pt x="182666" y="523087"/>
                    </a:lnTo>
                    <a:lnTo>
                      <a:pt x="141528" y="477824"/>
                    </a:lnTo>
                    <a:cubicBezTo>
                      <a:pt x="92201" y="418053"/>
                      <a:pt x="48502" y="353467"/>
                      <a:pt x="11241" y="284875"/>
                    </a:cubicBezTo>
                    <a:lnTo>
                      <a:pt x="0" y="261540"/>
                    </a:lnTo>
                    <a:close/>
                  </a:path>
                </a:pathLst>
              </a:custGeom>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0" name="Freeform: Shape 111">
                <a:extLst>
                  <a:ext uri="{FF2B5EF4-FFF2-40B4-BE49-F238E27FC236}">
                    <a16:creationId xmlns:a16="http://schemas.microsoft.com/office/drawing/2014/main" id="{9B18BEED-EB74-E6B6-B293-63B3D3EA77A8}"/>
                  </a:ext>
                </a:extLst>
              </p:cNvPr>
              <p:cNvSpPr/>
              <p:nvPr/>
            </p:nvSpPr>
            <p:spPr>
              <a:xfrm rot="5400000">
                <a:off x="6073340" y="3983171"/>
                <a:ext cx="702006" cy="656686"/>
              </a:xfrm>
              <a:custGeom>
                <a:avLst/>
                <a:gdLst>
                  <a:gd name="connsiteX0" fmla="*/ 0 w 702006"/>
                  <a:gd name="connsiteY0" fmla="*/ 208226 h 656686"/>
                  <a:gd name="connsiteX1" fmla="*/ 2062 w 702006"/>
                  <a:gd name="connsiteY1" fmla="*/ 206685 h 656686"/>
                  <a:gd name="connsiteX2" fmla="*/ 678703 w 702006"/>
                  <a:gd name="connsiteY2" fmla="*/ 0 h 656686"/>
                  <a:gd name="connsiteX3" fmla="*/ 702006 w 702006"/>
                  <a:gd name="connsiteY3" fmla="*/ 1176 h 656686"/>
                  <a:gd name="connsiteX4" fmla="*/ 677157 w 702006"/>
                  <a:gd name="connsiteY4" fmla="*/ 97814 h 656686"/>
                  <a:gd name="connsiteX5" fmla="*/ 377103 w 702006"/>
                  <a:gd name="connsiteY5" fmla="*/ 593684 h 656686"/>
                  <a:gd name="connsiteX6" fmla="*/ 307783 w 702006"/>
                  <a:gd name="connsiteY6" fmla="*/ 656686 h 656686"/>
                  <a:gd name="connsiteX7" fmla="*/ 291161 w 702006"/>
                  <a:gd name="connsiteY7" fmla="*/ 641580 h 656686"/>
                  <a:gd name="connsiteX8" fmla="*/ 98214 w 702006"/>
                  <a:gd name="connsiteY8" fmla="*/ 511292 h 656686"/>
                  <a:gd name="connsiteX9" fmla="*/ 75615 w 702006"/>
                  <a:gd name="connsiteY9" fmla="*/ 500405 h 656686"/>
                  <a:gd name="connsiteX10" fmla="*/ 62243 w 702006"/>
                  <a:gd name="connsiteY10" fmla="*/ 412787 h 656686"/>
                  <a:gd name="connsiteX11" fmla="*/ 32421 w 702006"/>
                  <a:gd name="connsiteY11" fmla="*/ 296807 h 656686"/>
                  <a:gd name="connsiteX12" fmla="*/ 0 w 702006"/>
                  <a:gd name="connsiteY12" fmla="*/ 208226 h 656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2006" h="656686">
                    <a:moveTo>
                      <a:pt x="0" y="208226"/>
                    </a:moveTo>
                    <a:lnTo>
                      <a:pt x="2062" y="206685"/>
                    </a:lnTo>
                    <a:cubicBezTo>
                      <a:pt x="195213" y="76195"/>
                      <a:pt x="428060" y="0"/>
                      <a:pt x="678703" y="0"/>
                    </a:cubicBezTo>
                    <a:lnTo>
                      <a:pt x="702006" y="1176"/>
                    </a:lnTo>
                    <a:lnTo>
                      <a:pt x="677157" y="97814"/>
                    </a:lnTo>
                    <a:cubicBezTo>
                      <a:pt x="618224" y="287291"/>
                      <a:pt x="513982" y="456805"/>
                      <a:pt x="377103" y="593684"/>
                    </a:cubicBezTo>
                    <a:lnTo>
                      <a:pt x="307783" y="656686"/>
                    </a:lnTo>
                    <a:lnTo>
                      <a:pt x="291161" y="641580"/>
                    </a:lnTo>
                    <a:cubicBezTo>
                      <a:pt x="231392" y="592253"/>
                      <a:pt x="166805" y="548553"/>
                      <a:pt x="98214" y="511292"/>
                    </a:cubicBezTo>
                    <a:lnTo>
                      <a:pt x="75615" y="500405"/>
                    </a:lnTo>
                    <a:lnTo>
                      <a:pt x="62243" y="412787"/>
                    </a:lnTo>
                    <a:cubicBezTo>
                      <a:pt x="54182" y="373396"/>
                      <a:pt x="44208" y="334702"/>
                      <a:pt x="32421" y="296807"/>
                    </a:cubicBezTo>
                    <a:lnTo>
                      <a:pt x="0" y="208226"/>
                    </a:lnTo>
                    <a:close/>
                  </a:path>
                </a:pathLst>
              </a:custGeom>
              <a:solidFill>
                <a:schemeClr val="accent2">
                  <a:lumMod val="50000"/>
                </a:schemeClr>
              </a:solidFill>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1" name="Freeform: Shape 112">
                <a:extLst>
                  <a:ext uri="{FF2B5EF4-FFF2-40B4-BE49-F238E27FC236}">
                    <a16:creationId xmlns:a16="http://schemas.microsoft.com/office/drawing/2014/main" id="{3D36EF35-3153-C4B5-A9B9-F600512EAA20}"/>
                  </a:ext>
                </a:extLst>
              </p:cNvPr>
              <p:cNvSpPr/>
              <p:nvPr/>
            </p:nvSpPr>
            <p:spPr>
              <a:xfrm rot="5400000">
                <a:off x="5416657" y="3983173"/>
                <a:ext cx="702003" cy="656685"/>
              </a:xfrm>
              <a:custGeom>
                <a:avLst/>
                <a:gdLst>
                  <a:gd name="connsiteX0" fmla="*/ 0 w 702003"/>
                  <a:gd name="connsiteY0" fmla="*/ 448458 h 656685"/>
                  <a:gd name="connsiteX1" fmla="*/ 32419 w 702003"/>
                  <a:gd name="connsiteY1" fmla="*/ 359881 h 656685"/>
                  <a:gd name="connsiteX2" fmla="*/ 62241 w 702003"/>
                  <a:gd name="connsiteY2" fmla="*/ 243901 h 656685"/>
                  <a:gd name="connsiteX3" fmla="*/ 75613 w 702003"/>
                  <a:gd name="connsiteY3" fmla="*/ 156281 h 656685"/>
                  <a:gd name="connsiteX4" fmla="*/ 98212 w 702003"/>
                  <a:gd name="connsiteY4" fmla="*/ 145395 h 656685"/>
                  <a:gd name="connsiteX5" fmla="*/ 291159 w 702003"/>
                  <a:gd name="connsiteY5" fmla="*/ 15107 h 656685"/>
                  <a:gd name="connsiteX6" fmla="*/ 307781 w 702003"/>
                  <a:gd name="connsiteY6" fmla="*/ 0 h 656685"/>
                  <a:gd name="connsiteX7" fmla="*/ 377101 w 702003"/>
                  <a:gd name="connsiteY7" fmla="*/ 63003 h 656685"/>
                  <a:gd name="connsiteX8" fmla="*/ 677155 w 702003"/>
                  <a:gd name="connsiteY8" fmla="*/ 558873 h 656685"/>
                  <a:gd name="connsiteX9" fmla="*/ 702003 w 702003"/>
                  <a:gd name="connsiteY9" fmla="*/ 655508 h 656685"/>
                  <a:gd name="connsiteX10" fmla="*/ 678702 w 702003"/>
                  <a:gd name="connsiteY10" fmla="*/ 656685 h 656685"/>
                  <a:gd name="connsiteX11" fmla="*/ 2062 w 702003"/>
                  <a:gd name="connsiteY11" fmla="*/ 450000 h 656685"/>
                  <a:gd name="connsiteX12" fmla="*/ 0 w 702003"/>
                  <a:gd name="connsiteY12" fmla="*/ 448458 h 656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2003" h="656685">
                    <a:moveTo>
                      <a:pt x="0" y="448458"/>
                    </a:moveTo>
                    <a:lnTo>
                      <a:pt x="32419" y="359881"/>
                    </a:lnTo>
                    <a:cubicBezTo>
                      <a:pt x="44206" y="321986"/>
                      <a:pt x="54180" y="283292"/>
                      <a:pt x="62241" y="243901"/>
                    </a:cubicBezTo>
                    <a:lnTo>
                      <a:pt x="75613" y="156281"/>
                    </a:lnTo>
                    <a:lnTo>
                      <a:pt x="98212" y="145395"/>
                    </a:lnTo>
                    <a:cubicBezTo>
                      <a:pt x="166803" y="108133"/>
                      <a:pt x="231390" y="64434"/>
                      <a:pt x="291159" y="15107"/>
                    </a:cubicBezTo>
                    <a:lnTo>
                      <a:pt x="307781" y="0"/>
                    </a:lnTo>
                    <a:lnTo>
                      <a:pt x="377101" y="63003"/>
                    </a:lnTo>
                    <a:cubicBezTo>
                      <a:pt x="513980" y="199881"/>
                      <a:pt x="618222" y="369396"/>
                      <a:pt x="677155" y="558873"/>
                    </a:cubicBezTo>
                    <a:lnTo>
                      <a:pt x="702003" y="655508"/>
                    </a:lnTo>
                    <a:lnTo>
                      <a:pt x="678702" y="656685"/>
                    </a:lnTo>
                    <a:cubicBezTo>
                      <a:pt x="428059" y="656685"/>
                      <a:pt x="195213" y="580490"/>
                      <a:pt x="2062" y="450000"/>
                    </a:cubicBezTo>
                    <a:lnTo>
                      <a:pt x="0" y="448458"/>
                    </a:lnTo>
                    <a:close/>
                  </a:path>
                </a:pathLst>
              </a:custGeom>
              <a:solidFill>
                <a:schemeClr val="accent3">
                  <a:lumMod val="50000"/>
                </a:schemeClr>
              </a:solidFill>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2" name="Freeform: Shape 113">
                <a:extLst>
                  <a:ext uri="{FF2B5EF4-FFF2-40B4-BE49-F238E27FC236}">
                    <a16:creationId xmlns:a16="http://schemas.microsoft.com/office/drawing/2014/main" id="{82B98EA8-2423-3A73-497E-513BD9DFDF81}"/>
                  </a:ext>
                </a:extLst>
              </p:cNvPr>
              <p:cNvSpPr/>
              <p:nvPr/>
            </p:nvSpPr>
            <p:spPr>
              <a:xfrm rot="5400000">
                <a:off x="4476709" y="4230135"/>
                <a:ext cx="1474843" cy="1763744"/>
              </a:xfrm>
              <a:custGeom>
                <a:avLst/>
                <a:gdLst>
                  <a:gd name="connsiteX0" fmla="*/ 0 w 1474843"/>
                  <a:gd name="connsiteY0" fmla="*/ 1733827 h 1763744"/>
                  <a:gd name="connsiteX1" fmla="*/ 41139 w 1474843"/>
                  <a:gd name="connsiteY1" fmla="*/ 1688563 h 1763744"/>
                  <a:gd name="connsiteX2" fmla="*/ 317492 w 1474843"/>
                  <a:gd name="connsiteY2" fmla="*/ 918755 h 1763744"/>
                  <a:gd name="connsiteX3" fmla="*/ 292905 w 1474843"/>
                  <a:gd name="connsiteY3" fmla="*/ 674855 h 1763744"/>
                  <a:gd name="connsiteX4" fmla="*/ 287931 w 1474843"/>
                  <a:gd name="connsiteY4" fmla="*/ 655510 h 1763744"/>
                  <a:gd name="connsiteX5" fmla="*/ 388367 w 1474843"/>
                  <a:gd name="connsiteY5" fmla="*/ 650439 h 1763744"/>
                  <a:gd name="connsiteX6" fmla="*/ 1328776 w 1474843"/>
                  <a:gd name="connsiteY6" fmla="*/ 23333 h 1763744"/>
                  <a:gd name="connsiteX7" fmla="*/ 1340016 w 1474843"/>
                  <a:gd name="connsiteY7" fmla="*/ 0 h 1763744"/>
                  <a:gd name="connsiteX8" fmla="*/ 1379738 w 1474843"/>
                  <a:gd name="connsiteY8" fmla="*/ 82460 h 1763744"/>
                  <a:gd name="connsiteX9" fmla="*/ 1474843 w 1474843"/>
                  <a:gd name="connsiteY9" fmla="*/ 553530 h 1763744"/>
                  <a:gd name="connsiteX10" fmla="*/ 264629 w 1474843"/>
                  <a:gd name="connsiteY10" fmla="*/ 1763744 h 1763744"/>
                  <a:gd name="connsiteX11" fmla="*/ 20729 w 1474843"/>
                  <a:gd name="connsiteY11" fmla="*/ 1739157 h 1763744"/>
                  <a:gd name="connsiteX12" fmla="*/ 0 w 1474843"/>
                  <a:gd name="connsiteY12" fmla="*/ 1733827 h 176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4843" h="1763744">
                    <a:moveTo>
                      <a:pt x="0" y="1733827"/>
                    </a:moveTo>
                    <a:lnTo>
                      <a:pt x="41139" y="1688563"/>
                    </a:lnTo>
                    <a:cubicBezTo>
                      <a:pt x="213783" y="1479366"/>
                      <a:pt x="317492" y="1211172"/>
                      <a:pt x="317492" y="918755"/>
                    </a:cubicBezTo>
                    <a:cubicBezTo>
                      <a:pt x="317492" y="835207"/>
                      <a:pt x="309026" y="753637"/>
                      <a:pt x="292905" y="674855"/>
                    </a:cubicBezTo>
                    <a:lnTo>
                      <a:pt x="287931" y="655510"/>
                    </a:lnTo>
                    <a:lnTo>
                      <a:pt x="388367" y="650439"/>
                    </a:lnTo>
                    <a:cubicBezTo>
                      <a:pt x="795205" y="609122"/>
                      <a:pt x="1142470" y="366291"/>
                      <a:pt x="1328776" y="23333"/>
                    </a:cubicBezTo>
                    <a:lnTo>
                      <a:pt x="1340016" y="0"/>
                    </a:lnTo>
                    <a:lnTo>
                      <a:pt x="1379738" y="82460"/>
                    </a:lnTo>
                    <a:cubicBezTo>
                      <a:pt x="1440979" y="227248"/>
                      <a:pt x="1474843" y="386434"/>
                      <a:pt x="1474843" y="553530"/>
                    </a:cubicBezTo>
                    <a:cubicBezTo>
                      <a:pt x="1474843" y="1221913"/>
                      <a:pt x="933012" y="1763744"/>
                      <a:pt x="264629" y="1763744"/>
                    </a:cubicBezTo>
                    <a:cubicBezTo>
                      <a:pt x="181081" y="1763744"/>
                      <a:pt x="99511" y="1755278"/>
                      <a:pt x="20729" y="1739157"/>
                    </a:cubicBezTo>
                    <a:lnTo>
                      <a:pt x="0" y="1733827"/>
                    </a:lnTo>
                    <a:close/>
                  </a:path>
                </a:pathLst>
              </a:custGeom>
              <a:solidFill>
                <a:schemeClr val="accent4"/>
              </a:solidFill>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3" name="Freeform: Shape 114">
                <a:extLst>
                  <a:ext uri="{FF2B5EF4-FFF2-40B4-BE49-F238E27FC236}">
                    <a16:creationId xmlns:a16="http://schemas.microsoft.com/office/drawing/2014/main" id="{956E0289-6612-1D2E-83E6-BA9208F303D0}"/>
                  </a:ext>
                </a:extLst>
              </p:cNvPr>
              <p:cNvSpPr/>
              <p:nvPr/>
            </p:nvSpPr>
            <p:spPr>
              <a:xfrm rot="5400000">
                <a:off x="6240452" y="4230138"/>
                <a:ext cx="1474841" cy="1763740"/>
              </a:xfrm>
              <a:custGeom>
                <a:avLst/>
                <a:gdLst>
                  <a:gd name="connsiteX0" fmla="*/ 0 w 1474841"/>
                  <a:gd name="connsiteY0" fmla="*/ 29918 h 1763740"/>
                  <a:gd name="connsiteX1" fmla="*/ 20730 w 1474841"/>
                  <a:gd name="connsiteY1" fmla="*/ 24588 h 1763740"/>
                  <a:gd name="connsiteX2" fmla="*/ 264630 w 1474841"/>
                  <a:gd name="connsiteY2" fmla="*/ 0 h 1763740"/>
                  <a:gd name="connsiteX3" fmla="*/ 1474841 w 1474841"/>
                  <a:gd name="connsiteY3" fmla="*/ 1210214 h 1763740"/>
                  <a:gd name="connsiteX4" fmla="*/ 1379737 w 1474841"/>
                  <a:gd name="connsiteY4" fmla="*/ 1681283 h 1763740"/>
                  <a:gd name="connsiteX5" fmla="*/ 1340015 w 1474841"/>
                  <a:gd name="connsiteY5" fmla="*/ 1763740 h 1763740"/>
                  <a:gd name="connsiteX6" fmla="*/ 1328776 w 1474841"/>
                  <a:gd name="connsiteY6" fmla="*/ 1740410 h 1763740"/>
                  <a:gd name="connsiteX7" fmla="*/ 388365 w 1474841"/>
                  <a:gd name="connsiteY7" fmla="*/ 1113304 h 1763740"/>
                  <a:gd name="connsiteX8" fmla="*/ 287931 w 1474841"/>
                  <a:gd name="connsiteY8" fmla="*/ 1108232 h 1763740"/>
                  <a:gd name="connsiteX9" fmla="*/ 292904 w 1474841"/>
                  <a:gd name="connsiteY9" fmla="*/ 1088890 h 1763740"/>
                  <a:gd name="connsiteX10" fmla="*/ 317491 w 1474841"/>
                  <a:gd name="connsiteY10" fmla="*/ 844990 h 1763740"/>
                  <a:gd name="connsiteX11" fmla="*/ 41139 w 1474841"/>
                  <a:gd name="connsiteY11" fmla="*/ 75182 h 1763740"/>
                  <a:gd name="connsiteX12" fmla="*/ 0 w 1474841"/>
                  <a:gd name="connsiteY12" fmla="*/ 29918 h 1763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4841" h="1763740">
                    <a:moveTo>
                      <a:pt x="0" y="29918"/>
                    </a:moveTo>
                    <a:lnTo>
                      <a:pt x="20730" y="24588"/>
                    </a:lnTo>
                    <a:cubicBezTo>
                      <a:pt x="99512" y="8467"/>
                      <a:pt x="181082" y="0"/>
                      <a:pt x="264630" y="0"/>
                    </a:cubicBezTo>
                    <a:cubicBezTo>
                      <a:pt x="933012" y="0"/>
                      <a:pt x="1474841" y="541832"/>
                      <a:pt x="1474841" y="1210214"/>
                    </a:cubicBezTo>
                    <a:cubicBezTo>
                      <a:pt x="1474841" y="1377309"/>
                      <a:pt x="1440977" y="1536495"/>
                      <a:pt x="1379737" y="1681283"/>
                    </a:cubicBezTo>
                    <a:lnTo>
                      <a:pt x="1340015" y="1763740"/>
                    </a:lnTo>
                    <a:lnTo>
                      <a:pt x="1328776" y="1740410"/>
                    </a:lnTo>
                    <a:cubicBezTo>
                      <a:pt x="1142470" y="1397451"/>
                      <a:pt x="795204" y="1154621"/>
                      <a:pt x="388365" y="1113304"/>
                    </a:cubicBezTo>
                    <a:lnTo>
                      <a:pt x="287931" y="1108232"/>
                    </a:lnTo>
                    <a:lnTo>
                      <a:pt x="292904" y="1088890"/>
                    </a:lnTo>
                    <a:cubicBezTo>
                      <a:pt x="309025" y="1010108"/>
                      <a:pt x="317491" y="928538"/>
                      <a:pt x="317491" y="844990"/>
                    </a:cubicBezTo>
                    <a:cubicBezTo>
                      <a:pt x="317491" y="552573"/>
                      <a:pt x="213782" y="284378"/>
                      <a:pt x="41139" y="75182"/>
                    </a:cubicBezTo>
                    <a:lnTo>
                      <a:pt x="0" y="29918"/>
                    </a:lnTo>
                    <a:close/>
                  </a:path>
                </a:pathLst>
              </a:custGeom>
              <a:solidFill>
                <a:schemeClr val="accent3"/>
              </a:solidFill>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47" name="Oval 46">
              <a:extLst>
                <a:ext uri="{FF2B5EF4-FFF2-40B4-BE49-F238E27FC236}">
                  <a16:creationId xmlns:a16="http://schemas.microsoft.com/office/drawing/2014/main" id="{EB2E2187-17F0-54AC-15CC-EC2055D3037B}"/>
                </a:ext>
              </a:extLst>
            </p:cNvPr>
            <p:cNvSpPr/>
            <p:nvPr/>
          </p:nvSpPr>
          <p:spPr>
            <a:xfrm>
              <a:off x="3403231" y="2958169"/>
              <a:ext cx="1096561" cy="1096561"/>
            </a:xfrm>
            <a:prstGeom prst="ellipse">
              <a:avLst/>
            </a:prstGeom>
            <a:solidFill>
              <a:schemeClr val="accent5"/>
            </a:solidFill>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cap="all" dirty="0">
                  <a:solidFill>
                    <a:schemeClr val="bg1"/>
                  </a:solidFill>
                </a:rPr>
                <a:t>Stefan</a:t>
              </a:r>
            </a:p>
          </p:txBody>
        </p:sp>
        <p:pic>
          <p:nvPicPr>
            <p:cNvPr id="48" name="Graphic 47" descr="Users">
              <a:extLst>
                <a:ext uri="{FF2B5EF4-FFF2-40B4-BE49-F238E27FC236}">
                  <a16:creationId xmlns:a16="http://schemas.microsoft.com/office/drawing/2014/main" id="{F304A1F8-AE02-F3E7-661F-6817B25E06A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75456" y="4297557"/>
              <a:ext cx="523883" cy="523883"/>
            </a:xfrm>
            <a:prstGeom prst="rect">
              <a:avLst/>
            </a:prstGeom>
          </p:spPr>
        </p:pic>
        <p:pic>
          <p:nvPicPr>
            <p:cNvPr id="49" name="Graphic 48" descr="Puzzle">
              <a:extLst>
                <a:ext uri="{FF2B5EF4-FFF2-40B4-BE49-F238E27FC236}">
                  <a16:creationId xmlns:a16="http://schemas.microsoft.com/office/drawing/2014/main" id="{8993E04C-9B8E-AE6A-6E2F-C64A1E09DD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282578" y="2756155"/>
              <a:ext cx="523883" cy="523883"/>
            </a:xfrm>
            <a:prstGeom prst="rect">
              <a:avLst/>
            </a:prstGeom>
          </p:spPr>
        </p:pic>
        <p:pic>
          <p:nvPicPr>
            <p:cNvPr id="50" name="Graphic 49" descr="Lightbulb">
              <a:extLst>
                <a:ext uri="{FF2B5EF4-FFF2-40B4-BE49-F238E27FC236}">
                  <a16:creationId xmlns:a16="http://schemas.microsoft.com/office/drawing/2014/main" id="{2BA00A28-0788-7FCD-4A17-E95FEB86F31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586296" y="1740104"/>
              <a:ext cx="523883" cy="523883"/>
            </a:xfrm>
            <a:prstGeom prst="rect">
              <a:avLst/>
            </a:prstGeom>
          </p:spPr>
        </p:pic>
        <p:pic>
          <p:nvPicPr>
            <p:cNvPr id="51" name="Graphic 50" descr="Rocket">
              <a:extLst>
                <a:ext uri="{FF2B5EF4-FFF2-40B4-BE49-F238E27FC236}">
                  <a16:creationId xmlns:a16="http://schemas.microsoft.com/office/drawing/2014/main" id="{F7A2AABD-ACD9-1EB5-96B5-10AD0F46433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920669" y="2756155"/>
              <a:ext cx="523883" cy="523883"/>
            </a:xfrm>
            <a:prstGeom prst="rect">
              <a:avLst/>
            </a:prstGeom>
          </p:spPr>
        </p:pic>
        <p:pic>
          <p:nvPicPr>
            <p:cNvPr id="52" name="Graphic 51" descr="Magnifying glass">
              <a:extLst>
                <a:ext uri="{FF2B5EF4-FFF2-40B4-BE49-F238E27FC236}">
                  <a16:creationId xmlns:a16="http://schemas.microsoft.com/office/drawing/2014/main" id="{789AFA21-52A4-40BB-C285-E92253DA766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555956" y="4298894"/>
              <a:ext cx="521208" cy="521208"/>
            </a:xfrm>
            <a:prstGeom prst="rect">
              <a:avLst/>
            </a:prstGeom>
          </p:spPr>
        </p:pic>
      </p:grpSp>
      <p:sp>
        <p:nvSpPr>
          <p:cNvPr id="74" name="TextBox 73">
            <a:extLst>
              <a:ext uri="{FF2B5EF4-FFF2-40B4-BE49-F238E27FC236}">
                <a16:creationId xmlns:a16="http://schemas.microsoft.com/office/drawing/2014/main" id="{2839AA54-6EF7-B384-97A4-D1CE5815ACDB}"/>
              </a:ext>
            </a:extLst>
          </p:cNvPr>
          <p:cNvSpPr txBox="1"/>
          <p:nvPr/>
        </p:nvSpPr>
        <p:spPr>
          <a:xfrm>
            <a:off x="2807748" y="6585711"/>
            <a:ext cx="4190571" cy="261610"/>
          </a:xfrm>
          <a:prstGeom prst="rect">
            <a:avLst/>
          </a:prstGeom>
          <a:noFill/>
        </p:spPr>
        <p:txBody>
          <a:bodyPr wrap="none" rtlCol="0">
            <a:spAutoFit/>
          </a:bodyPr>
          <a:lstStyle/>
          <a:p>
            <a:r>
              <a:rPr lang="en-US" sz="1100" dirty="0"/>
              <a:t>Ven diagram and concept modified from </a:t>
            </a:r>
            <a:r>
              <a:rPr lang="en-US" sz="1100" b="1" dirty="0" err="1"/>
              <a:t>PresentationGO.com</a:t>
            </a:r>
            <a:r>
              <a:rPr lang="en-US" sz="1100" dirty="0"/>
              <a:t> </a:t>
            </a:r>
          </a:p>
        </p:txBody>
      </p:sp>
      <p:sp>
        <p:nvSpPr>
          <p:cNvPr id="75" name="TextBox 74">
            <a:extLst>
              <a:ext uri="{FF2B5EF4-FFF2-40B4-BE49-F238E27FC236}">
                <a16:creationId xmlns:a16="http://schemas.microsoft.com/office/drawing/2014/main" id="{FA2C5C3A-9A9B-FBED-AF4E-495A6B798BEB}"/>
              </a:ext>
            </a:extLst>
          </p:cNvPr>
          <p:cNvSpPr txBox="1"/>
          <p:nvPr/>
        </p:nvSpPr>
        <p:spPr>
          <a:xfrm>
            <a:off x="7312845" y="6226461"/>
            <a:ext cx="1457450" cy="276999"/>
          </a:xfrm>
          <a:prstGeom prst="rect">
            <a:avLst/>
          </a:prstGeom>
          <a:noFill/>
        </p:spPr>
        <p:txBody>
          <a:bodyPr wrap="none" rtlCol="0">
            <a:spAutoFit/>
          </a:bodyPr>
          <a:lstStyle/>
          <a:p>
            <a:r>
              <a:rPr lang="en-US" sz="1200" dirty="0"/>
              <a:t>O(6) billion WRLES</a:t>
            </a:r>
          </a:p>
        </p:txBody>
      </p:sp>
      <p:pic>
        <p:nvPicPr>
          <p:cNvPr id="76" name="Picture 75">
            <a:extLst>
              <a:ext uri="{FF2B5EF4-FFF2-40B4-BE49-F238E27FC236}">
                <a16:creationId xmlns:a16="http://schemas.microsoft.com/office/drawing/2014/main" id="{39F0D01A-B77E-6832-16AA-683BF1F8B56D}"/>
              </a:ext>
            </a:extLst>
          </p:cNvPr>
          <p:cNvPicPr>
            <a:picLocks noChangeAspect="1"/>
          </p:cNvPicPr>
          <p:nvPr/>
        </p:nvPicPr>
        <p:blipFill rotWithShape="1">
          <a:blip r:embed="rId18"/>
          <a:srcRect t="18814"/>
          <a:stretch/>
        </p:blipFill>
        <p:spPr>
          <a:xfrm>
            <a:off x="4855899" y="4747644"/>
            <a:ext cx="2121932" cy="1298530"/>
          </a:xfrm>
          <a:prstGeom prst="rect">
            <a:avLst/>
          </a:prstGeom>
        </p:spPr>
      </p:pic>
      <p:sp>
        <p:nvSpPr>
          <p:cNvPr id="77" name="TextBox 76">
            <a:extLst>
              <a:ext uri="{FF2B5EF4-FFF2-40B4-BE49-F238E27FC236}">
                <a16:creationId xmlns:a16="http://schemas.microsoft.com/office/drawing/2014/main" id="{117CA6A0-5B13-147C-00CC-7409CCEF4478}"/>
              </a:ext>
            </a:extLst>
          </p:cNvPr>
          <p:cNvSpPr txBox="1"/>
          <p:nvPr/>
        </p:nvSpPr>
        <p:spPr>
          <a:xfrm>
            <a:off x="5286640" y="6102650"/>
            <a:ext cx="1268296" cy="276999"/>
          </a:xfrm>
          <a:prstGeom prst="rect">
            <a:avLst/>
          </a:prstGeom>
          <a:noFill/>
        </p:spPr>
        <p:txBody>
          <a:bodyPr wrap="none" rtlCol="0">
            <a:spAutoFit/>
          </a:bodyPr>
          <a:lstStyle/>
          <a:p>
            <a:r>
              <a:rPr lang="en-US" sz="1200" dirty="0"/>
              <a:t>O(2) billion DNS</a:t>
            </a:r>
          </a:p>
        </p:txBody>
      </p:sp>
      <p:pic>
        <p:nvPicPr>
          <p:cNvPr id="78" name="Picture 77">
            <a:extLst>
              <a:ext uri="{FF2B5EF4-FFF2-40B4-BE49-F238E27FC236}">
                <a16:creationId xmlns:a16="http://schemas.microsoft.com/office/drawing/2014/main" id="{8DC2FEC7-3060-26A1-EF3B-60D78981A419}"/>
              </a:ext>
            </a:extLst>
          </p:cNvPr>
          <p:cNvPicPr>
            <a:picLocks noChangeAspect="1"/>
          </p:cNvPicPr>
          <p:nvPr/>
        </p:nvPicPr>
        <p:blipFill rotWithShape="1">
          <a:blip r:embed="rId19"/>
          <a:srcRect l="21462" r="18749"/>
          <a:stretch/>
        </p:blipFill>
        <p:spPr>
          <a:xfrm>
            <a:off x="8009982" y="1512803"/>
            <a:ext cx="202058" cy="306815"/>
          </a:xfrm>
          <a:prstGeom prst="rect">
            <a:avLst/>
          </a:prstGeom>
        </p:spPr>
      </p:pic>
      <p:sp>
        <p:nvSpPr>
          <p:cNvPr id="79" name="TextBox 78">
            <a:extLst>
              <a:ext uri="{FF2B5EF4-FFF2-40B4-BE49-F238E27FC236}">
                <a16:creationId xmlns:a16="http://schemas.microsoft.com/office/drawing/2014/main" id="{BEA86238-3A85-813E-69E3-05C5F794A312}"/>
              </a:ext>
            </a:extLst>
          </p:cNvPr>
          <p:cNvSpPr txBox="1"/>
          <p:nvPr/>
        </p:nvSpPr>
        <p:spPr>
          <a:xfrm>
            <a:off x="7164220" y="1930072"/>
            <a:ext cx="3750257" cy="276999"/>
          </a:xfrm>
          <a:prstGeom prst="rect">
            <a:avLst/>
          </a:prstGeom>
          <a:noFill/>
        </p:spPr>
        <p:txBody>
          <a:bodyPr wrap="none" rtlCol="0">
            <a:spAutoFit/>
          </a:bodyPr>
          <a:lstStyle/>
          <a:p>
            <a:r>
              <a:rPr lang="en-US" sz="1200" dirty="0"/>
              <a:t>Fires, jets, multi-phase (buoyant) physics (COVID-19)</a:t>
            </a:r>
          </a:p>
        </p:txBody>
      </p:sp>
      <p:pic>
        <p:nvPicPr>
          <p:cNvPr id="80" name="Picture 79">
            <a:extLst>
              <a:ext uri="{FF2B5EF4-FFF2-40B4-BE49-F238E27FC236}">
                <a16:creationId xmlns:a16="http://schemas.microsoft.com/office/drawing/2014/main" id="{F994608B-9000-60DE-A2CA-79893796CBA8}"/>
              </a:ext>
            </a:extLst>
          </p:cNvPr>
          <p:cNvPicPr>
            <a:picLocks noChangeAspect="1"/>
          </p:cNvPicPr>
          <p:nvPr/>
        </p:nvPicPr>
        <p:blipFill rotWithShape="1">
          <a:blip r:embed="rId20"/>
          <a:srcRect r="47619"/>
          <a:stretch/>
        </p:blipFill>
        <p:spPr>
          <a:xfrm>
            <a:off x="9730918" y="894224"/>
            <a:ext cx="979594" cy="1097280"/>
          </a:xfrm>
          <a:prstGeom prst="rect">
            <a:avLst/>
          </a:prstGeom>
        </p:spPr>
      </p:pic>
      <p:pic>
        <p:nvPicPr>
          <p:cNvPr id="81" name="Picture 80">
            <a:extLst>
              <a:ext uri="{FF2B5EF4-FFF2-40B4-BE49-F238E27FC236}">
                <a16:creationId xmlns:a16="http://schemas.microsoft.com/office/drawing/2014/main" id="{0A85F2F8-99C8-21CB-9FA6-65290C782DB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048262" y="4850363"/>
            <a:ext cx="1786289" cy="1194022"/>
          </a:xfrm>
          <a:prstGeom prst="rect">
            <a:avLst/>
          </a:prstGeom>
        </p:spPr>
      </p:pic>
      <p:pic>
        <p:nvPicPr>
          <p:cNvPr id="82" name="Picture 81" descr="../../../Desktop/meanVelocityUncertainty.png">
            <a:extLst>
              <a:ext uri="{FF2B5EF4-FFF2-40B4-BE49-F238E27FC236}">
                <a16:creationId xmlns:a16="http://schemas.microsoft.com/office/drawing/2014/main" id="{5729AD35-5DFA-401B-71FD-D7980317EADA}"/>
              </a:ext>
            </a:extLst>
          </p:cNvPr>
          <p:cNvPicPr>
            <a:picLocks noChangeAspect="1"/>
          </p:cNvPicPr>
          <p:nvPr/>
        </p:nvPicPr>
        <p:blipFill rotWithShape="1">
          <a:blip r:embed="rId22" cstate="print">
            <a:extLst>
              <a:ext uri="{28A0092B-C50C-407E-A947-70E740481C1C}">
                <a14:useLocalDpi xmlns:a14="http://schemas.microsoft.com/office/drawing/2010/main" val="0"/>
              </a:ext>
            </a:extLst>
          </a:blip>
          <a:srcRect t="4418" b="3304"/>
          <a:stretch/>
        </p:blipFill>
        <p:spPr bwMode="auto">
          <a:xfrm>
            <a:off x="9312346" y="5456265"/>
            <a:ext cx="1779770" cy="1371600"/>
          </a:xfrm>
          <a:prstGeom prst="rect">
            <a:avLst/>
          </a:prstGeom>
          <a:noFill/>
          <a:ln>
            <a:noFill/>
          </a:ln>
        </p:spPr>
      </p:pic>
      <p:sp>
        <p:nvSpPr>
          <p:cNvPr id="83" name="TextBox 82">
            <a:extLst>
              <a:ext uri="{FF2B5EF4-FFF2-40B4-BE49-F238E27FC236}">
                <a16:creationId xmlns:a16="http://schemas.microsoft.com/office/drawing/2014/main" id="{F5052436-76D4-750E-ED49-0056555C9DE4}"/>
              </a:ext>
            </a:extLst>
          </p:cNvPr>
          <p:cNvSpPr txBox="1"/>
          <p:nvPr/>
        </p:nvSpPr>
        <p:spPr>
          <a:xfrm>
            <a:off x="369021" y="911934"/>
            <a:ext cx="2220685" cy="6247864"/>
          </a:xfrm>
          <a:prstGeom prst="rect">
            <a:avLst/>
          </a:prstGeom>
          <a:noFill/>
        </p:spPr>
        <p:txBody>
          <a:bodyPr wrap="square" rtlCol="0">
            <a:spAutoFit/>
          </a:bodyPr>
          <a:lstStyle/>
          <a:p>
            <a:pPr algn="r"/>
            <a:r>
              <a:rPr lang="en-US" b="1" dirty="0"/>
              <a:t>             PHYSICS</a:t>
            </a:r>
          </a:p>
          <a:p>
            <a:pPr algn="just"/>
            <a:r>
              <a:rPr lang="en-US" sz="1000" i="1" dirty="0"/>
              <a:t>low-Mach turbulent flows with emphasis on variable density reacting/multi-phase; buoyancy</a:t>
            </a:r>
          </a:p>
          <a:p>
            <a:pPr algn="r"/>
            <a:endParaRPr lang="en-US" sz="1000" b="1" dirty="0"/>
          </a:p>
          <a:p>
            <a:pPr algn="r"/>
            <a:endParaRPr lang="en-US" sz="1000" b="1" dirty="0"/>
          </a:p>
          <a:p>
            <a:pPr algn="r"/>
            <a:endParaRPr lang="en-US" sz="1000" b="1" dirty="0"/>
          </a:p>
          <a:p>
            <a:pPr algn="r"/>
            <a:r>
              <a:rPr lang="en-US" b="1" dirty="0"/>
              <a:t>NUMERICS</a:t>
            </a:r>
          </a:p>
          <a:p>
            <a:pPr algn="just"/>
            <a:r>
              <a:rPr lang="en-US" sz="1000" i="1" dirty="0"/>
              <a:t>Low-dissipation, low-Mach generalized unstructured methods development for LES and DNS</a:t>
            </a:r>
          </a:p>
          <a:p>
            <a:pPr algn="just"/>
            <a:endParaRPr lang="en-US" sz="1000" i="1" dirty="0"/>
          </a:p>
          <a:p>
            <a:pPr algn="just"/>
            <a:endParaRPr lang="en-US" sz="1000" dirty="0"/>
          </a:p>
          <a:p>
            <a:pPr algn="just"/>
            <a:endParaRPr lang="en-US" sz="1000" dirty="0"/>
          </a:p>
          <a:p>
            <a:pPr algn="just"/>
            <a:endParaRPr lang="en-US" sz="1000" dirty="0"/>
          </a:p>
          <a:p>
            <a:pPr algn="r"/>
            <a:r>
              <a:rPr lang="en-US" b="1" dirty="0"/>
              <a:t>VVUQ</a:t>
            </a:r>
          </a:p>
          <a:p>
            <a:pPr algn="just"/>
            <a:r>
              <a:rPr lang="en-US" sz="1000" i="1" dirty="0"/>
              <a:t>Multi-physics code verification techniques along with structural uncertainty approaches for LES; </a:t>
            </a:r>
            <a:r>
              <a:rPr lang="en-US" sz="1000" i="1" dirty="0" err="1"/>
              <a:t>QoI</a:t>
            </a:r>
            <a:r>
              <a:rPr lang="en-US" sz="1000" i="1" dirty="0"/>
              <a:t> behavior for fires in crossflow</a:t>
            </a:r>
          </a:p>
          <a:p>
            <a:pPr algn="just"/>
            <a:endParaRPr lang="en-US" sz="1000" i="1" dirty="0"/>
          </a:p>
          <a:p>
            <a:pPr algn="just"/>
            <a:endParaRPr lang="en-US" sz="1000" i="1" dirty="0"/>
          </a:p>
          <a:p>
            <a:pPr algn="r"/>
            <a:r>
              <a:rPr lang="en-US" b="1" dirty="0"/>
              <a:t>HPC</a:t>
            </a:r>
          </a:p>
          <a:p>
            <a:pPr algn="just"/>
            <a:r>
              <a:rPr lang="en-US" sz="1000" i="1" dirty="0"/>
              <a:t>Routine massively parallel computing with unstructured, fully implicit mesh counts of O(10) billion elements on 1000-6000 nodes.</a:t>
            </a:r>
          </a:p>
          <a:p>
            <a:pPr algn="just"/>
            <a:endParaRPr lang="en-US" sz="1000" i="1" dirty="0"/>
          </a:p>
          <a:p>
            <a:pPr algn="just"/>
            <a:endParaRPr lang="en-US" sz="1000" i="1" dirty="0"/>
          </a:p>
          <a:p>
            <a:pPr algn="r"/>
            <a:r>
              <a:rPr lang="en-US" b="1" dirty="0"/>
              <a:t>CODE</a:t>
            </a:r>
          </a:p>
          <a:p>
            <a:pPr algn="just"/>
            <a:r>
              <a:rPr lang="en-US" sz="1000" i="1" dirty="0"/>
              <a:t>Efficient, clean coding design for modern low-Mach multi-physics applications</a:t>
            </a:r>
          </a:p>
          <a:p>
            <a:pPr algn="just"/>
            <a:endParaRPr lang="en-US" sz="1000" i="1" dirty="0"/>
          </a:p>
        </p:txBody>
      </p:sp>
      <p:pic>
        <p:nvPicPr>
          <p:cNvPr id="84" name="Graphic 83" descr="Puzzle">
            <a:extLst>
              <a:ext uri="{FF2B5EF4-FFF2-40B4-BE49-F238E27FC236}">
                <a16:creationId xmlns:a16="http://schemas.microsoft.com/office/drawing/2014/main" id="{0B1E96E1-65C5-86E6-4568-05977791EC7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95353" y="5693956"/>
            <a:ext cx="438510" cy="438510"/>
          </a:xfrm>
          <a:prstGeom prst="rect">
            <a:avLst/>
          </a:prstGeom>
        </p:spPr>
      </p:pic>
      <p:pic>
        <p:nvPicPr>
          <p:cNvPr id="85" name="Graphic 84" descr="Magnifying glass">
            <a:extLst>
              <a:ext uri="{FF2B5EF4-FFF2-40B4-BE49-F238E27FC236}">
                <a16:creationId xmlns:a16="http://schemas.microsoft.com/office/drawing/2014/main" id="{0E2253D5-6B12-4200-954F-8413520E480C}"/>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95152" y="3295579"/>
            <a:ext cx="438912" cy="438912"/>
          </a:xfrm>
          <a:prstGeom prst="rect">
            <a:avLst/>
          </a:prstGeom>
        </p:spPr>
      </p:pic>
      <p:pic>
        <p:nvPicPr>
          <p:cNvPr id="86" name="Graphic 85" descr="Rocket">
            <a:extLst>
              <a:ext uri="{FF2B5EF4-FFF2-40B4-BE49-F238E27FC236}">
                <a16:creationId xmlns:a16="http://schemas.microsoft.com/office/drawing/2014/main" id="{99362D44-A30F-A9D6-E9BF-26AE3480F867}"/>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95353" y="1956624"/>
            <a:ext cx="438510" cy="438510"/>
          </a:xfrm>
          <a:prstGeom prst="rect">
            <a:avLst/>
          </a:prstGeom>
        </p:spPr>
      </p:pic>
      <p:pic>
        <p:nvPicPr>
          <p:cNvPr id="87" name="Graphic 86" descr="Lightbulb">
            <a:extLst>
              <a:ext uri="{FF2B5EF4-FFF2-40B4-BE49-F238E27FC236}">
                <a16:creationId xmlns:a16="http://schemas.microsoft.com/office/drawing/2014/main" id="{BD541062-7769-EB68-0AD5-24E5CAE8A750}"/>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395353" y="780465"/>
            <a:ext cx="438510" cy="438510"/>
          </a:xfrm>
          <a:prstGeom prst="rect">
            <a:avLst/>
          </a:prstGeom>
        </p:spPr>
      </p:pic>
      <p:pic>
        <p:nvPicPr>
          <p:cNvPr id="88" name="Graphic 87" descr="Users">
            <a:extLst>
              <a:ext uri="{FF2B5EF4-FFF2-40B4-BE49-F238E27FC236}">
                <a16:creationId xmlns:a16="http://schemas.microsoft.com/office/drawing/2014/main" id="{1FB8475F-DAB3-A500-3202-16438928005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395353" y="4480976"/>
            <a:ext cx="438510" cy="438510"/>
          </a:xfrm>
          <a:prstGeom prst="rect">
            <a:avLst/>
          </a:prstGeom>
        </p:spPr>
      </p:pic>
      <p:pic>
        <p:nvPicPr>
          <p:cNvPr id="89" name="Picture 88">
            <a:extLst>
              <a:ext uri="{FF2B5EF4-FFF2-40B4-BE49-F238E27FC236}">
                <a16:creationId xmlns:a16="http://schemas.microsoft.com/office/drawing/2014/main" id="{96192B40-54E1-27AA-5DC5-E8EC8E712402}"/>
              </a:ext>
            </a:extLst>
          </p:cNvPr>
          <p:cNvPicPr>
            <a:picLocks noChangeAspect="1"/>
          </p:cNvPicPr>
          <p:nvPr/>
        </p:nvPicPr>
        <p:blipFill>
          <a:blip r:embed="rId33"/>
          <a:stretch>
            <a:fillRect/>
          </a:stretch>
        </p:blipFill>
        <p:spPr>
          <a:xfrm>
            <a:off x="9098148" y="2161403"/>
            <a:ext cx="2051539" cy="3200400"/>
          </a:xfrm>
          <a:prstGeom prst="rect">
            <a:avLst/>
          </a:prstGeom>
        </p:spPr>
      </p:pic>
      <p:pic>
        <p:nvPicPr>
          <p:cNvPr id="90" name="Picture 89">
            <a:extLst>
              <a:ext uri="{FF2B5EF4-FFF2-40B4-BE49-F238E27FC236}">
                <a16:creationId xmlns:a16="http://schemas.microsoft.com/office/drawing/2014/main" id="{1F0B0762-B327-4891-1D38-F46C9BC90D95}"/>
              </a:ext>
            </a:extLst>
          </p:cNvPr>
          <p:cNvPicPr>
            <a:picLocks noChangeAspect="1"/>
          </p:cNvPicPr>
          <p:nvPr/>
        </p:nvPicPr>
        <p:blipFill>
          <a:blip r:embed="rId34"/>
          <a:stretch>
            <a:fillRect/>
          </a:stretch>
        </p:blipFill>
        <p:spPr>
          <a:xfrm>
            <a:off x="9603322" y="4318827"/>
            <a:ext cx="575407" cy="700018"/>
          </a:xfrm>
          <a:prstGeom prst="rect">
            <a:avLst/>
          </a:prstGeom>
        </p:spPr>
      </p:pic>
      <p:sp>
        <p:nvSpPr>
          <p:cNvPr id="91" name="TextBox 90">
            <a:extLst>
              <a:ext uri="{FF2B5EF4-FFF2-40B4-BE49-F238E27FC236}">
                <a16:creationId xmlns:a16="http://schemas.microsoft.com/office/drawing/2014/main" id="{9DC1F590-E687-CF5E-F7AF-34D2BBDD36FC}"/>
              </a:ext>
            </a:extLst>
          </p:cNvPr>
          <p:cNvSpPr txBox="1"/>
          <p:nvPr/>
        </p:nvSpPr>
        <p:spPr>
          <a:xfrm>
            <a:off x="7323794" y="4577870"/>
            <a:ext cx="1367362" cy="276999"/>
          </a:xfrm>
          <a:prstGeom prst="rect">
            <a:avLst/>
          </a:prstGeom>
          <a:noFill/>
        </p:spPr>
        <p:txBody>
          <a:bodyPr wrap="none" rtlCol="0">
            <a:spAutoFit/>
          </a:bodyPr>
          <a:lstStyle/>
          <a:p>
            <a:r>
              <a:rPr lang="en-US" sz="1200" dirty="0"/>
              <a:t>Code Verification</a:t>
            </a:r>
          </a:p>
        </p:txBody>
      </p:sp>
      <p:sp>
        <p:nvSpPr>
          <p:cNvPr id="92" name="AutoShape 2" descr="User Photo">
            <a:extLst>
              <a:ext uri="{FF2B5EF4-FFF2-40B4-BE49-F238E27FC236}">
                <a16:creationId xmlns:a16="http://schemas.microsoft.com/office/drawing/2014/main" id="{F6D5313C-2C7C-536E-9358-9C44F08E9A4E}"/>
              </a:ext>
            </a:extLst>
          </p:cNvPr>
          <p:cNvSpPr>
            <a:spLocks noChangeAspect="1" noChangeArrowheads="1"/>
          </p:cNvSpPr>
          <p:nvPr/>
        </p:nvSpPr>
        <p:spPr bwMode="auto">
          <a:xfrm>
            <a:off x="5530566" y="287612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3" name="Picture 92">
            <a:extLst>
              <a:ext uri="{FF2B5EF4-FFF2-40B4-BE49-F238E27FC236}">
                <a16:creationId xmlns:a16="http://schemas.microsoft.com/office/drawing/2014/main" id="{9D5C3CC7-ACAA-C071-472A-3F851BB0E484}"/>
              </a:ext>
            </a:extLst>
          </p:cNvPr>
          <p:cNvPicPr>
            <a:picLocks noChangeAspect="1"/>
          </p:cNvPicPr>
          <p:nvPr/>
        </p:nvPicPr>
        <p:blipFill>
          <a:blip r:embed="rId35"/>
          <a:stretch>
            <a:fillRect/>
          </a:stretch>
        </p:blipFill>
        <p:spPr>
          <a:xfrm>
            <a:off x="4658234" y="2232118"/>
            <a:ext cx="914400" cy="914400"/>
          </a:xfrm>
          <a:prstGeom prst="ellipse">
            <a:avLst/>
          </a:prstGeom>
        </p:spPr>
      </p:pic>
      <p:sp>
        <p:nvSpPr>
          <p:cNvPr id="94" name="TextBox 93">
            <a:extLst>
              <a:ext uri="{FF2B5EF4-FFF2-40B4-BE49-F238E27FC236}">
                <a16:creationId xmlns:a16="http://schemas.microsoft.com/office/drawing/2014/main" id="{9C8AF664-6160-F0DE-4A2D-3B2183822D77}"/>
              </a:ext>
            </a:extLst>
          </p:cNvPr>
          <p:cNvSpPr txBox="1"/>
          <p:nvPr/>
        </p:nvSpPr>
        <p:spPr>
          <a:xfrm>
            <a:off x="3197848" y="5910974"/>
            <a:ext cx="1781950" cy="246221"/>
          </a:xfrm>
          <a:prstGeom prst="rect">
            <a:avLst/>
          </a:prstGeom>
          <a:noFill/>
        </p:spPr>
        <p:txBody>
          <a:bodyPr wrap="square" rtlCol="0">
            <a:spAutoFit/>
          </a:bodyPr>
          <a:lstStyle/>
          <a:p>
            <a:r>
              <a:rPr lang="en-US" sz="1000" dirty="0" err="1"/>
              <a:t>github.com</a:t>
            </a:r>
            <a:r>
              <a:rPr lang="en-US" sz="1000" dirty="0"/>
              <a:t>/</a:t>
            </a:r>
            <a:r>
              <a:rPr lang="en-US" sz="1000" dirty="0" err="1"/>
              <a:t>NaluCFD</a:t>
            </a:r>
            <a:endParaRPr lang="en-US" sz="1000" dirty="0"/>
          </a:p>
        </p:txBody>
      </p:sp>
      <p:pic>
        <p:nvPicPr>
          <p:cNvPr id="95" name="Picture 94">
            <a:extLst>
              <a:ext uri="{FF2B5EF4-FFF2-40B4-BE49-F238E27FC236}">
                <a16:creationId xmlns:a16="http://schemas.microsoft.com/office/drawing/2014/main" id="{D509C52D-37B7-5E05-2E51-97740015E8D8}"/>
              </a:ext>
            </a:extLst>
          </p:cNvPr>
          <p:cNvPicPr>
            <a:picLocks noChangeAspect="1"/>
          </p:cNvPicPr>
          <p:nvPr/>
        </p:nvPicPr>
        <p:blipFill rotWithShape="1">
          <a:blip r:embed="rId36"/>
          <a:srcRect r="9235"/>
          <a:stretch/>
        </p:blipFill>
        <p:spPr>
          <a:xfrm>
            <a:off x="9592436" y="2221390"/>
            <a:ext cx="557460" cy="782811"/>
          </a:xfrm>
          <a:prstGeom prst="rect">
            <a:avLst/>
          </a:prstGeom>
        </p:spPr>
      </p:pic>
      <p:pic>
        <p:nvPicPr>
          <p:cNvPr id="96" name="Picture 95">
            <a:extLst>
              <a:ext uri="{FF2B5EF4-FFF2-40B4-BE49-F238E27FC236}">
                <a16:creationId xmlns:a16="http://schemas.microsoft.com/office/drawing/2014/main" id="{48EF400A-E48D-89B1-9CA8-9924919E376C}"/>
              </a:ext>
            </a:extLst>
          </p:cNvPr>
          <p:cNvPicPr>
            <a:picLocks noChangeAspect="1"/>
          </p:cNvPicPr>
          <p:nvPr/>
        </p:nvPicPr>
        <p:blipFill rotWithShape="1">
          <a:blip r:embed="rId37">
            <a:extLst>
              <a:ext uri="{28A0092B-C50C-407E-A947-70E740481C1C}">
                <a14:useLocalDpi xmlns:a14="http://schemas.microsoft.com/office/drawing/2010/main" val="0"/>
              </a:ext>
            </a:extLst>
          </a:blip>
          <a:srcRect b="3271"/>
          <a:stretch/>
        </p:blipFill>
        <p:spPr>
          <a:xfrm>
            <a:off x="10484386" y="3049516"/>
            <a:ext cx="530012" cy="434802"/>
          </a:xfrm>
          <a:prstGeom prst="rect">
            <a:avLst/>
          </a:prstGeom>
        </p:spPr>
      </p:pic>
      <p:pic>
        <p:nvPicPr>
          <p:cNvPr id="97" name="Picture 96">
            <a:extLst>
              <a:ext uri="{FF2B5EF4-FFF2-40B4-BE49-F238E27FC236}">
                <a16:creationId xmlns:a16="http://schemas.microsoft.com/office/drawing/2014/main" id="{08C000E2-03EA-5319-BED1-F5200AE2D05C}"/>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10400750" y="4708342"/>
            <a:ext cx="612188" cy="310503"/>
          </a:xfrm>
          <a:prstGeom prst="rect">
            <a:avLst/>
          </a:prstGeom>
        </p:spPr>
      </p:pic>
      <p:pic>
        <p:nvPicPr>
          <p:cNvPr id="98" name="Picture 97">
            <a:extLst>
              <a:ext uri="{FF2B5EF4-FFF2-40B4-BE49-F238E27FC236}">
                <a16:creationId xmlns:a16="http://schemas.microsoft.com/office/drawing/2014/main" id="{475F8BDE-16D7-A0D6-D41C-F58B01EEBD26}"/>
              </a:ext>
            </a:extLst>
          </p:cNvPr>
          <p:cNvPicPr>
            <a:picLocks noChangeAspect="1"/>
          </p:cNvPicPr>
          <p:nvPr/>
        </p:nvPicPr>
        <p:blipFill rotWithShape="1">
          <a:blip r:embed="rId19"/>
          <a:srcRect l="21462" r="18749"/>
          <a:stretch/>
        </p:blipFill>
        <p:spPr>
          <a:xfrm>
            <a:off x="8739327" y="1512802"/>
            <a:ext cx="48175" cy="73152"/>
          </a:xfrm>
          <a:prstGeom prst="rect">
            <a:avLst/>
          </a:prstGeom>
        </p:spPr>
      </p:pic>
      <p:pic>
        <p:nvPicPr>
          <p:cNvPr id="99" name="Picture 98">
            <a:extLst>
              <a:ext uri="{FF2B5EF4-FFF2-40B4-BE49-F238E27FC236}">
                <a16:creationId xmlns:a16="http://schemas.microsoft.com/office/drawing/2014/main" id="{BACFA40A-252A-3E1A-576A-BB74540AB026}"/>
              </a:ext>
            </a:extLst>
          </p:cNvPr>
          <p:cNvPicPr>
            <a:picLocks noChangeAspect="1"/>
          </p:cNvPicPr>
          <p:nvPr/>
        </p:nvPicPr>
        <p:blipFill>
          <a:blip r:embed="rId39"/>
          <a:stretch>
            <a:fillRect/>
          </a:stretch>
        </p:blipFill>
        <p:spPr>
          <a:xfrm>
            <a:off x="9318817" y="29782"/>
            <a:ext cx="418334" cy="627501"/>
          </a:xfrm>
          <a:prstGeom prst="rect">
            <a:avLst/>
          </a:prstGeom>
        </p:spPr>
      </p:pic>
      <p:pic>
        <p:nvPicPr>
          <p:cNvPr id="100" name="Picture 99">
            <a:extLst>
              <a:ext uri="{FF2B5EF4-FFF2-40B4-BE49-F238E27FC236}">
                <a16:creationId xmlns:a16="http://schemas.microsoft.com/office/drawing/2014/main" id="{40253221-0BC0-BB5C-354D-223118B12020}"/>
              </a:ext>
            </a:extLst>
          </p:cNvPr>
          <p:cNvPicPr>
            <a:picLocks noChangeAspect="1"/>
          </p:cNvPicPr>
          <p:nvPr/>
        </p:nvPicPr>
        <p:blipFill>
          <a:blip r:embed="rId40"/>
          <a:stretch>
            <a:fillRect/>
          </a:stretch>
        </p:blipFill>
        <p:spPr>
          <a:xfrm>
            <a:off x="9872965" y="98297"/>
            <a:ext cx="1092200" cy="342900"/>
          </a:xfrm>
          <a:prstGeom prst="rect">
            <a:avLst/>
          </a:prstGeom>
        </p:spPr>
      </p:pic>
      <p:sp>
        <p:nvSpPr>
          <p:cNvPr id="101" name="TextBox 100">
            <a:extLst>
              <a:ext uri="{FF2B5EF4-FFF2-40B4-BE49-F238E27FC236}">
                <a16:creationId xmlns:a16="http://schemas.microsoft.com/office/drawing/2014/main" id="{6F267C28-BE29-395F-4755-22443B4D6EBB}"/>
              </a:ext>
            </a:extLst>
          </p:cNvPr>
          <p:cNvSpPr txBox="1"/>
          <p:nvPr/>
        </p:nvSpPr>
        <p:spPr>
          <a:xfrm>
            <a:off x="9694961" y="413151"/>
            <a:ext cx="1204176" cy="246221"/>
          </a:xfrm>
          <a:prstGeom prst="rect">
            <a:avLst/>
          </a:prstGeom>
          <a:noFill/>
        </p:spPr>
        <p:txBody>
          <a:bodyPr wrap="none" rtlCol="0">
            <a:spAutoFit/>
          </a:bodyPr>
          <a:lstStyle/>
          <a:p>
            <a:r>
              <a:rPr lang="en-US" sz="1000" dirty="0"/>
              <a:t>Adjunct Professor</a:t>
            </a:r>
          </a:p>
        </p:txBody>
      </p:sp>
      <p:pic>
        <p:nvPicPr>
          <p:cNvPr id="102" name="Picture 101">
            <a:extLst>
              <a:ext uri="{FF2B5EF4-FFF2-40B4-BE49-F238E27FC236}">
                <a16:creationId xmlns:a16="http://schemas.microsoft.com/office/drawing/2014/main" id="{3FE6D4C1-A6CA-1113-F4EA-F1D301396E31}"/>
              </a:ext>
            </a:extLst>
          </p:cNvPr>
          <p:cNvPicPr>
            <a:picLocks noChangeAspect="1"/>
          </p:cNvPicPr>
          <p:nvPr/>
        </p:nvPicPr>
        <p:blipFill>
          <a:blip r:embed="rId41"/>
          <a:stretch>
            <a:fillRect/>
          </a:stretch>
        </p:blipFill>
        <p:spPr>
          <a:xfrm>
            <a:off x="7922100" y="700117"/>
            <a:ext cx="689902" cy="630936"/>
          </a:xfrm>
          <a:prstGeom prst="rect">
            <a:avLst/>
          </a:prstGeom>
        </p:spPr>
      </p:pic>
      <p:sp>
        <p:nvSpPr>
          <p:cNvPr id="103" name="TextBox 102">
            <a:extLst>
              <a:ext uri="{FF2B5EF4-FFF2-40B4-BE49-F238E27FC236}">
                <a16:creationId xmlns:a16="http://schemas.microsoft.com/office/drawing/2014/main" id="{39524A82-37C0-3F4B-56C6-70DB9B7403FC}"/>
              </a:ext>
            </a:extLst>
          </p:cNvPr>
          <p:cNvSpPr txBox="1"/>
          <p:nvPr/>
        </p:nvSpPr>
        <p:spPr>
          <a:xfrm>
            <a:off x="8618938" y="679520"/>
            <a:ext cx="486030" cy="246221"/>
          </a:xfrm>
          <a:prstGeom prst="rect">
            <a:avLst/>
          </a:prstGeom>
          <a:noFill/>
        </p:spPr>
        <p:txBody>
          <a:bodyPr wrap="none" rtlCol="0">
            <a:spAutoFit/>
          </a:bodyPr>
          <a:lstStyle/>
          <a:p>
            <a:r>
              <a:rPr lang="en-US" sz="1000" dirty="0"/>
              <a:t>Ph.D.</a:t>
            </a:r>
          </a:p>
        </p:txBody>
      </p:sp>
      <p:pic>
        <p:nvPicPr>
          <p:cNvPr id="104" name="Picture 103">
            <a:extLst>
              <a:ext uri="{FF2B5EF4-FFF2-40B4-BE49-F238E27FC236}">
                <a16:creationId xmlns:a16="http://schemas.microsoft.com/office/drawing/2014/main" id="{D72EFE39-AB5C-B8EC-4C63-1C456371A981}"/>
              </a:ext>
            </a:extLst>
          </p:cNvPr>
          <p:cNvPicPr>
            <a:picLocks noChangeAspect="1"/>
          </p:cNvPicPr>
          <p:nvPr/>
        </p:nvPicPr>
        <p:blipFill>
          <a:blip r:embed="rId42"/>
          <a:stretch>
            <a:fillRect/>
          </a:stretch>
        </p:blipFill>
        <p:spPr>
          <a:xfrm>
            <a:off x="8579506" y="1102453"/>
            <a:ext cx="331839" cy="228600"/>
          </a:xfrm>
          <a:prstGeom prst="rect">
            <a:avLst/>
          </a:prstGeom>
        </p:spPr>
      </p:pic>
      <p:sp>
        <p:nvSpPr>
          <p:cNvPr id="3" name="TextBox 2">
            <a:extLst>
              <a:ext uri="{FF2B5EF4-FFF2-40B4-BE49-F238E27FC236}">
                <a16:creationId xmlns:a16="http://schemas.microsoft.com/office/drawing/2014/main" id="{ECAA5233-7BD6-E511-80F3-951853CF3304}"/>
              </a:ext>
            </a:extLst>
          </p:cNvPr>
          <p:cNvSpPr txBox="1"/>
          <p:nvPr/>
        </p:nvSpPr>
        <p:spPr>
          <a:xfrm>
            <a:off x="7805863" y="301079"/>
            <a:ext cx="0" cy="0"/>
          </a:xfrm>
          <a:prstGeom prst="rect">
            <a:avLst/>
          </a:prstGeom>
        </p:spPr>
        <p:txBody>
          <a:bodyPr vert="horz" wrap="none" lIns="91440" tIns="45720" rIns="91440" bIns="45720" rtlCol="0">
            <a:noAutofit/>
          </a:bodyPr>
          <a:lstStyle/>
          <a:p>
            <a:pPr algn="l"/>
            <a:r>
              <a:rPr lang="en-US" sz="1000" dirty="0"/>
              <a:t>Distinguished Member </a:t>
            </a:r>
          </a:p>
          <a:p>
            <a:pPr algn="l"/>
            <a:r>
              <a:rPr lang="en-US" sz="1000" dirty="0"/>
              <a:t>of the Technical Staff</a:t>
            </a:r>
          </a:p>
        </p:txBody>
      </p:sp>
      <p:pic>
        <p:nvPicPr>
          <p:cNvPr id="7" name="Picture 6">
            <a:extLst>
              <a:ext uri="{FF2B5EF4-FFF2-40B4-BE49-F238E27FC236}">
                <a16:creationId xmlns:a16="http://schemas.microsoft.com/office/drawing/2014/main" id="{D0DF8A9C-D094-C5DB-6CB2-1D6D8BBB473F}"/>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7290491" y="173152"/>
            <a:ext cx="418334" cy="398877"/>
          </a:xfrm>
          <a:prstGeom prst="rect">
            <a:avLst/>
          </a:prstGeom>
        </p:spPr>
      </p:pic>
    </p:spTree>
    <p:extLst>
      <p:ext uri="{BB962C8B-B14F-4D97-AF65-F5344CB8AC3E}">
        <p14:creationId xmlns:p14="http://schemas.microsoft.com/office/powerpoint/2010/main" val="2776767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F3493-2BC6-DFD2-CB16-493D0EFC0FF4}"/>
              </a:ext>
            </a:extLst>
          </p:cNvPr>
          <p:cNvSpPr>
            <a:spLocks noGrp="1"/>
          </p:cNvSpPr>
          <p:nvPr>
            <p:ph type="title"/>
          </p:nvPr>
        </p:nvSpPr>
        <p:spPr/>
        <p:txBody>
          <a:bodyPr/>
          <a:lstStyle/>
          <a:p>
            <a:r>
              <a:rPr lang="en-US" dirty="0"/>
              <a:t>Course Support</a:t>
            </a:r>
          </a:p>
        </p:txBody>
      </p:sp>
      <p:sp>
        <p:nvSpPr>
          <p:cNvPr id="3" name="Slide Number Placeholder 2">
            <a:extLst>
              <a:ext uri="{FF2B5EF4-FFF2-40B4-BE49-F238E27FC236}">
                <a16:creationId xmlns:a16="http://schemas.microsoft.com/office/drawing/2014/main" id="{764A5F1F-5EE2-C8FB-B776-F60A50A546AD}"/>
              </a:ext>
            </a:extLst>
          </p:cNvPr>
          <p:cNvSpPr>
            <a:spLocks noGrp="1"/>
          </p:cNvSpPr>
          <p:nvPr>
            <p:ph type="sldNum" sz="quarter" idx="10"/>
          </p:nvPr>
        </p:nvSpPr>
        <p:spPr/>
        <p:txBody>
          <a:bodyPr/>
          <a:lstStyle/>
          <a:p>
            <a:fld id="{4FAB73BC-B049-4115-A692-8D63A059BFB8}" type="slidenum">
              <a:rPr lang="en-US" smtClean="0"/>
              <a:pPr/>
              <a:t>4</a:t>
            </a:fld>
            <a:endParaRPr lang="en-US" dirty="0"/>
          </a:p>
        </p:txBody>
      </p:sp>
      <p:sp>
        <p:nvSpPr>
          <p:cNvPr id="4" name="Content Placeholder 3">
            <a:extLst>
              <a:ext uri="{FF2B5EF4-FFF2-40B4-BE49-F238E27FC236}">
                <a16:creationId xmlns:a16="http://schemas.microsoft.com/office/drawing/2014/main" id="{AD607FF8-1C5B-88B8-6209-BC5BD371299F}"/>
              </a:ext>
            </a:extLst>
          </p:cNvPr>
          <p:cNvSpPr>
            <a:spLocks noGrp="1"/>
          </p:cNvSpPr>
          <p:nvPr>
            <p:ph sz="quarter" idx="11"/>
          </p:nvPr>
        </p:nvSpPr>
        <p:spPr/>
        <p:txBody>
          <a:bodyPr>
            <a:normAutofit/>
          </a:bodyPr>
          <a:lstStyle/>
          <a:p>
            <a:pPr marL="342900" indent="-342900">
              <a:buFont typeface="Arial" panose="020B0604020202020204" pitchFamily="34" charset="0"/>
              <a:buChar char="•"/>
            </a:pPr>
            <a:r>
              <a:rPr lang="en-US" dirty="0">
                <a:effectLst/>
              </a:rPr>
              <a:t>Stefan P. Domino - Sandia National Laboratories, </a:t>
            </a:r>
            <a:r>
              <a:rPr lang="en-US" dirty="0">
                <a:effectLst/>
                <a:hlinkClick r:id="rId2"/>
              </a:rPr>
              <a:t>spdomin@stanford.edu</a:t>
            </a:r>
            <a:endParaRPr lang="en-US" dirty="0"/>
          </a:p>
          <a:p>
            <a:pPr marL="342900" indent="-342900">
              <a:buFont typeface="Arial" panose="020B0604020202020204" pitchFamily="34" charset="0"/>
              <a:buChar char="•"/>
            </a:pPr>
            <a:r>
              <a:rPr lang="en-US" dirty="0">
                <a:effectLst/>
              </a:rPr>
              <a:t>Mark Benjamin – </a:t>
            </a:r>
            <a:r>
              <a:rPr lang="en-US" dirty="0">
                <a:effectLst/>
                <a:hlinkClick r:id="rId3"/>
              </a:rPr>
              <a:t>markben@stanford.edu</a:t>
            </a:r>
            <a:endParaRPr lang="en-US" dirty="0">
              <a:effectLst/>
            </a:endParaRPr>
          </a:p>
          <a:p>
            <a:pPr marL="342900" indent="-342900">
              <a:buFont typeface="Arial" panose="020B0604020202020204" pitchFamily="34" charset="0"/>
              <a:buChar char="•"/>
            </a:pPr>
            <a:r>
              <a:rPr lang="en-US" dirty="0">
                <a:effectLst/>
              </a:rPr>
              <a:t>Steve Jones – Stanford HPC Center </a:t>
            </a:r>
            <a:r>
              <a:rPr lang="en-US" dirty="0">
                <a:effectLst/>
                <a:hlinkClick r:id="rId4"/>
              </a:rPr>
              <a:t>stevejones@stanford.edu</a:t>
            </a:r>
            <a:r>
              <a:rPr lang="en-US" dirty="0">
                <a:effectLst/>
              </a:rPr>
              <a:t>  </a:t>
            </a:r>
          </a:p>
        </p:txBody>
      </p:sp>
    </p:spTree>
    <p:extLst>
      <p:ext uri="{BB962C8B-B14F-4D97-AF65-F5344CB8AC3E}">
        <p14:creationId xmlns:p14="http://schemas.microsoft.com/office/powerpoint/2010/main" val="342316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F3493-2BC6-DFD2-CB16-493D0EFC0FF4}"/>
              </a:ext>
            </a:extLst>
          </p:cNvPr>
          <p:cNvSpPr>
            <a:spLocks noGrp="1"/>
          </p:cNvSpPr>
          <p:nvPr>
            <p:ph type="title"/>
          </p:nvPr>
        </p:nvSpPr>
        <p:spPr/>
        <p:txBody>
          <a:bodyPr/>
          <a:lstStyle/>
          <a:p>
            <a:r>
              <a:rPr lang="en-US" dirty="0"/>
              <a:t>Your Turn….</a:t>
            </a:r>
          </a:p>
        </p:txBody>
      </p:sp>
      <p:sp>
        <p:nvSpPr>
          <p:cNvPr id="3" name="Slide Number Placeholder 2">
            <a:extLst>
              <a:ext uri="{FF2B5EF4-FFF2-40B4-BE49-F238E27FC236}">
                <a16:creationId xmlns:a16="http://schemas.microsoft.com/office/drawing/2014/main" id="{764A5F1F-5EE2-C8FB-B776-F60A50A546AD}"/>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4" name="Content Placeholder 3">
            <a:extLst>
              <a:ext uri="{FF2B5EF4-FFF2-40B4-BE49-F238E27FC236}">
                <a16:creationId xmlns:a16="http://schemas.microsoft.com/office/drawing/2014/main" id="{AD607FF8-1C5B-88B8-6209-BC5BD371299F}"/>
              </a:ext>
            </a:extLst>
          </p:cNvPr>
          <p:cNvSpPr>
            <a:spLocks noGrp="1"/>
          </p:cNvSpPr>
          <p:nvPr>
            <p:ph sz="quarter" idx="11"/>
          </p:nvPr>
        </p:nvSpPr>
        <p:spPr/>
        <p:txBody>
          <a:bodyPr>
            <a:normAutofit/>
          </a:bodyPr>
          <a:lstStyle/>
          <a:p>
            <a:pPr marL="342900" indent="-342900">
              <a:buFont typeface="Arial" panose="020B0604020202020204" pitchFamily="34" charset="0"/>
              <a:buChar char="•"/>
            </a:pPr>
            <a:r>
              <a:rPr lang="en-US" dirty="0">
                <a:effectLst/>
              </a:rPr>
              <a:t>Field of research/interest </a:t>
            </a:r>
          </a:p>
          <a:p>
            <a:pPr marL="342900" indent="-342900">
              <a:buFont typeface="Arial" panose="020B0604020202020204" pitchFamily="34" charset="0"/>
              <a:buChar char="•"/>
            </a:pPr>
            <a:r>
              <a:rPr lang="en-US" dirty="0">
                <a:effectLst/>
              </a:rPr>
              <a:t>Relevant Experience </a:t>
            </a:r>
          </a:p>
          <a:p>
            <a:pPr marL="726948" lvl="1" indent="-342900">
              <a:buFont typeface="Arial" panose="020B0604020202020204" pitchFamily="34" charset="0"/>
              <a:buChar char="•"/>
            </a:pPr>
            <a:r>
              <a:rPr lang="en-US" dirty="0">
                <a:effectLst/>
              </a:rPr>
              <a:t>CFD, Simulation Software, etc. </a:t>
            </a:r>
          </a:p>
          <a:p>
            <a:pPr marL="726948" lvl="1" indent="-342900">
              <a:buFont typeface="Arial" panose="020B0604020202020204" pitchFamily="34" charset="0"/>
              <a:buChar char="•"/>
            </a:pPr>
            <a:r>
              <a:rPr lang="en-US" dirty="0"/>
              <a:t>P</a:t>
            </a:r>
            <a:r>
              <a:rPr lang="en-US" dirty="0">
                <a:effectLst/>
              </a:rPr>
              <a:t>rogramming languages, </a:t>
            </a:r>
          </a:p>
          <a:p>
            <a:pPr marL="726948" lvl="1" indent="-342900">
              <a:buFont typeface="Arial" panose="020B0604020202020204" pitchFamily="34" charset="0"/>
              <a:buChar char="•"/>
            </a:pPr>
            <a:r>
              <a:rPr lang="en-US" dirty="0">
                <a:effectLst/>
              </a:rPr>
              <a:t>HPC libraries, etc. </a:t>
            </a:r>
          </a:p>
          <a:p>
            <a:pPr marL="726948" lvl="1" indent="-342900">
              <a:buFont typeface="Arial" panose="020B0604020202020204" pitchFamily="34" charset="0"/>
              <a:buChar char="•"/>
            </a:pPr>
            <a:r>
              <a:rPr lang="en-US" dirty="0"/>
              <a:t>S</a:t>
            </a:r>
            <a:r>
              <a:rPr lang="en-US" dirty="0">
                <a:effectLst/>
              </a:rPr>
              <a:t>upercomputing, </a:t>
            </a:r>
          </a:p>
          <a:p>
            <a:pPr marL="726948" lvl="1" indent="-342900">
              <a:buFont typeface="Arial" panose="020B0604020202020204" pitchFamily="34" charset="0"/>
              <a:buChar char="•"/>
            </a:pPr>
            <a:r>
              <a:rPr lang="en-US" dirty="0"/>
              <a:t>C</a:t>
            </a:r>
            <a:r>
              <a:rPr lang="en-US" dirty="0">
                <a:effectLst/>
              </a:rPr>
              <a:t>luster access experience, etc.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r>
              <a:rPr lang="en-US" b="1" dirty="0"/>
              <a:t>Please provide me with a one-page overview of your name, interests, your background, and a picture</a:t>
            </a:r>
          </a:p>
        </p:txBody>
      </p:sp>
    </p:spTree>
    <p:extLst>
      <p:ext uri="{BB962C8B-B14F-4D97-AF65-F5344CB8AC3E}">
        <p14:creationId xmlns:p14="http://schemas.microsoft.com/office/powerpoint/2010/main" val="3031658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BE0D1-F623-CE29-9D92-ABA19DE77228}"/>
              </a:ext>
            </a:extLst>
          </p:cNvPr>
          <p:cNvSpPr>
            <a:spLocks noGrp="1"/>
          </p:cNvSpPr>
          <p:nvPr>
            <p:ph type="title"/>
          </p:nvPr>
        </p:nvSpPr>
        <p:spPr/>
        <p:txBody>
          <a:bodyPr/>
          <a:lstStyle/>
          <a:p>
            <a:r>
              <a:rPr lang="en-US" dirty="0"/>
              <a:t>What is CFD?</a:t>
            </a:r>
          </a:p>
        </p:txBody>
      </p:sp>
      <p:sp>
        <p:nvSpPr>
          <p:cNvPr id="3" name="Slide Number Placeholder 2">
            <a:extLst>
              <a:ext uri="{FF2B5EF4-FFF2-40B4-BE49-F238E27FC236}">
                <a16:creationId xmlns:a16="http://schemas.microsoft.com/office/drawing/2014/main" id="{1F6ED138-7879-3533-247F-57B7C819E908}"/>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4" name="Content Placeholder 3">
            <a:extLst>
              <a:ext uri="{FF2B5EF4-FFF2-40B4-BE49-F238E27FC236}">
                <a16:creationId xmlns:a16="http://schemas.microsoft.com/office/drawing/2014/main" id="{84B22CC4-9907-CE19-58F1-C5B48C7BB9D4}"/>
              </a:ext>
            </a:extLst>
          </p:cNvPr>
          <p:cNvSpPr>
            <a:spLocks noGrp="1"/>
          </p:cNvSpPr>
          <p:nvPr>
            <p:ph sz="quarter" idx="11"/>
          </p:nvPr>
        </p:nvSpPr>
        <p:spPr>
          <a:xfrm>
            <a:off x="647700" y="1409700"/>
            <a:ext cx="5552378" cy="5426812"/>
          </a:xfrm>
        </p:spPr>
        <p:txBody>
          <a:bodyPr/>
          <a:lstStyle/>
          <a:p>
            <a:pPr marL="342900" indent="-342900">
              <a:buFont typeface="Arial" panose="020B0604020202020204" pitchFamily="34" charset="0"/>
              <a:buChar char="•"/>
            </a:pPr>
            <a:r>
              <a:rPr lang="en-US" dirty="0">
                <a:effectLst/>
              </a:rPr>
              <a:t>Computational Fluid Dynamics (CFD) is a branch of computer-aided science that enables numerical simulations and predictions of fluid flow behavior </a:t>
            </a:r>
          </a:p>
          <a:p>
            <a:pPr marL="342900" indent="-342900">
              <a:buFont typeface="Arial" panose="020B0604020202020204" pitchFamily="34" charset="0"/>
              <a:buChar char="•"/>
            </a:pPr>
            <a:r>
              <a:rPr lang="en-US" dirty="0">
                <a:effectLst/>
              </a:rPr>
              <a:t>Mathematical modeling: typically a system on non-linear, coupled partial differential equations (PDEs)</a:t>
            </a:r>
          </a:p>
          <a:p>
            <a:pPr marL="342900" indent="-342900">
              <a:buFont typeface="Arial" panose="020B0604020202020204" pitchFamily="34" charset="0"/>
              <a:buChar char="•"/>
            </a:pPr>
            <a:r>
              <a:rPr lang="en-US" dirty="0">
                <a:effectLst/>
              </a:rPr>
              <a:t>Numerical methods: Involves both </a:t>
            </a:r>
            <a:r>
              <a:rPr lang="en-US" dirty="0"/>
              <a:t>d</a:t>
            </a:r>
            <a:r>
              <a:rPr lang="en-US" dirty="0">
                <a:effectLst/>
              </a:rPr>
              <a:t>iscretization and solution techniques</a:t>
            </a:r>
          </a:p>
          <a:p>
            <a:pPr marL="342900" indent="-342900">
              <a:buFont typeface="Arial" panose="020B0604020202020204" pitchFamily="34" charset="0"/>
              <a:buChar char="•"/>
            </a:pPr>
            <a:r>
              <a:rPr lang="en-US" dirty="0">
                <a:effectLst/>
              </a:rPr>
              <a:t>Software engineering: code implementation and software quality assurance (SQA)</a:t>
            </a:r>
          </a:p>
          <a:p>
            <a:r>
              <a:rPr lang="en-US" dirty="0">
                <a:effectLst/>
              </a:rPr>
              <a:t>CFD software tools are commercially available or accessible as open-source packages, however, research is ongoing to improve the methods, physical models, conceptual understanding, etc. </a:t>
            </a:r>
          </a:p>
          <a:p>
            <a:endParaRPr lang="en-US" dirty="0"/>
          </a:p>
        </p:txBody>
      </p:sp>
      <p:pic>
        <p:nvPicPr>
          <p:cNvPr id="6" name="s007_fire_19May_01.mp4" descr="s007_fire_19May_01.mp4">
            <a:hlinkClick r:id="" action="ppaction://media"/>
            <a:extLst>
              <a:ext uri="{FF2B5EF4-FFF2-40B4-BE49-F238E27FC236}">
                <a16:creationId xmlns:a16="http://schemas.microsoft.com/office/drawing/2014/main" id="{D6B79A3B-D513-D85E-7E1F-317FCA1F894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288395" y="552477"/>
            <a:ext cx="5677598" cy="3193649"/>
          </a:xfrm>
          <a:prstGeom prst="rect">
            <a:avLst/>
          </a:prstGeom>
        </p:spPr>
      </p:pic>
      <p:sp>
        <p:nvSpPr>
          <p:cNvPr id="9" name="TextBox 8">
            <a:extLst>
              <a:ext uri="{FF2B5EF4-FFF2-40B4-BE49-F238E27FC236}">
                <a16:creationId xmlns:a16="http://schemas.microsoft.com/office/drawing/2014/main" id="{D11DCF19-4CF3-51C5-1A0A-F58C44C0BC4E}"/>
              </a:ext>
            </a:extLst>
          </p:cNvPr>
          <p:cNvSpPr txBox="1"/>
          <p:nvPr/>
        </p:nvSpPr>
        <p:spPr>
          <a:xfrm>
            <a:off x="3724508" y="6185674"/>
            <a:ext cx="7482470" cy="646331"/>
          </a:xfrm>
          <a:prstGeom prst="rect">
            <a:avLst/>
          </a:prstGeom>
          <a:noFill/>
        </p:spPr>
        <p:txBody>
          <a:bodyPr wrap="square" rtlCol="0">
            <a:spAutoFit/>
          </a:bodyPr>
          <a:lstStyle/>
          <a:p>
            <a:r>
              <a:rPr lang="en-US" i="1" dirty="0"/>
              <a:t>Image credit: NASA's Ames Research Center, Patrick Moran; NASA's Langley Research Center, Mehdi </a:t>
            </a:r>
            <a:r>
              <a:rPr lang="en-US" i="1" dirty="0" err="1"/>
              <a:t>Khorrami</a:t>
            </a:r>
            <a:r>
              <a:rPr lang="en-US" i="1" dirty="0"/>
              <a:t>; </a:t>
            </a:r>
            <a:r>
              <a:rPr lang="en-US" i="1" dirty="0" err="1"/>
              <a:t>Exa</a:t>
            </a:r>
            <a:r>
              <a:rPr lang="en-US" i="1" dirty="0"/>
              <a:t> Corporation, Ehab Fares</a:t>
            </a:r>
            <a:endParaRPr lang="en-US" dirty="0"/>
          </a:p>
        </p:txBody>
      </p:sp>
      <p:sp>
        <p:nvSpPr>
          <p:cNvPr id="10" name="TextBox 9">
            <a:extLst>
              <a:ext uri="{FF2B5EF4-FFF2-40B4-BE49-F238E27FC236}">
                <a16:creationId xmlns:a16="http://schemas.microsoft.com/office/drawing/2014/main" id="{7783428A-610E-BF29-7A77-08CDD358A618}"/>
              </a:ext>
            </a:extLst>
          </p:cNvPr>
          <p:cNvSpPr txBox="1"/>
          <p:nvPr/>
        </p:nvSpPr>
        <p:spPr>
          <a:xfrm>
            <a:off x="6289289" y="3969834"/>
            <a:ext cx="0" cy="0"/>
          </a:xfrm>
          <a:prstGeom prst="rect">
            <a:avLst/>
          </a:prstGeom>
        </p:spPr>
        <p:txBody>
          <a:bodyPr vert="horz" wrap="none" lIns="91440" tIns="45720" rIns="91440" bIns="45720" rtlCol="0">
            <a:noAutofit/>
          </a:bodyPr>
          <a:lstStyle/>
          <a:p>
            <a:pPr algn="l"/>
            <a:r>
              <a:rPr lang="en-US" dirty="0"/>
              <a:t>Five meter pool fire simulation, Domino et al., </a:t>
            </a:r>
            <a:r>
              <a:rPr lang="en-US" dirty="0" err="1"/>
              <a:t>PoF</a:t>
            </a:r>
            <a:r>
              <a:rPr lang="en-US" dirty="0"/>
              <a:t> (2022)</a:t>
            </a:r>
          </a:p>
        </p:txBody>
      </p:sp>
      <p:pic>
        <p:nvPicPr>
          <p:cNvPr id="2050" name="Picture 2">
            <a:extLst>
              <a:ext uri="{FF2B5EF4-FFF2-40B4-BE49-F238E27FC236}">
                <a16:creationId xmlns:a16="http://schemas.microsoft.com/office/drawing/2014/main" id="{A05D7B15-456F-69D0-EFAF-4BEFFE7811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0585" y="4227035"/>
            <a:ext cx="2448621" cy="196034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B62D122-217F-3203-E0E6-CED1CEBBCD38}"/>
              </a:ext>
            </a:extLst>
          </p:cNvPr>
          <p:cNvSpPr txBox="1"/>
          <p:nvPr/>
        </p:nvSpPr>
        <p:spPr>
          <a:xfrm>
            <a:off x="8907735" y="4580055"/>
            <a:ext cx="3058258" cy="1477328"/>
          </a:xfrm>
          <a:prstGeom prst="rect">
            <a:avLst/>
          </a:prstGeom>
          <a:noFill/>
        </p:spPr>
        <p:txBody>
          <a:bodyPr wrap="square" rtlCol="0">
            <a:spAutoFit/>
          </a:bodyPr>
          <a:lstStyle/>
          <a:p>
            <a:pPr algn="l"/>
            <a:r>
              <a:rPr lang="en-US" dirty="0"/>
              <a:t>NASA simulation of a flow field around the nose landing gear of a Boeing 777</a:t>
            </a:r>
          </a:p>
          <a:p>
            <a:endParaRPr lang="en-US" dirty="0"/>
          </a:p>
        </p:txBody>
      </p:sp>
    </p:spTree>
    <p:extLst>
      <p:ext uri="{BB962C8B-B14F-4D97-AF65-F5344CB8AC3E}">
        <p14:creationId xmlns:p14="http://schemas.microsoft.com/office/powerpoint/2010/main" val="3594995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9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E049E-51D3-E82A-6681-6ED17C9BB02E}"/>
              </a:ext>
            </a:extLst>
          </p:cNvPr>
          <p:cNvSpPr>
            <a:spLocks noGrp="1"/>
          </p:cNvSpPr>
          <p:nvPr>
            <p:ph type="title"/>
          </p:nvPr>
        </p:nvSpPr>
        <p:spPr/>
        <p:txBody>
          <a:bodyPr/>
          <a:lstStyle/>
          <a:p>
            <a:r>
              <a:rPr lang="en-US" dirty="0"/>
              <a:t>Milestones in CFD</a:t>
            </a:r>
          </a:p>
        </p:txBody>
      </p:sp>
      <p:sp>
        <p:nvSpPr>
          <p:cNvPr id="3" name="Slide Number Placeholder 2">
            <a:extLst>
              <a:ext uri="{FF2B5EF4-FFF2-40B4-BE49-F238E27FC236}">
                <a16:creationId xmlns:a16="http://schemas.microsoft.com/office/drawing/2014/main" id="{D0AE1E4D-F65A-FF43-466D-35CCC273E84F}"/>
              </a:ext>
            </a:extLst>
          </p:cNvPr>
          <p:cNvSpPr>
            <a:spLocks noGrp="1"/>
          </p:cNvSpPr>
          <p:nvPr>
            <p:ph type="sldNum" sz="quarter" idx="10"/>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F323DF36-7542-4742-3101-AD74EA08C667}"/>
              </a:ext>
            </a:extLst>
          </p:cNvPr>
          <p:cNvSpPr>
            <a:spLocks noGrp="1"/>
          </p:cNvSpPr>
          <p:nvPr>
            <p:ph sz="quarter" idx="11"/>
          </p:nvPr>
        </p:nvSpPr>
        <p:spPr>
          <a:xfrm>
            <a:off x="647699" y="1409700"/>
            <a:ext cx="11317559" cy="5537510"/>
          </a:xfrm>
        </p:spPr>
        <p:txBody>
          <a:bodyPr>
            <a:normAutofit/>
          </a:bodyPr>
          <a:lstStyle/>
          <a:p>
            <a:pPr marL="342900" indent="-342900">
              <a:buFont typeface="Arial" panose="020B0604020202020204" pitchFamily="34" charset="0"/>
              <a:buChar char="•"/>
            </a:pPr>
            <a:r>
              <a:rPr lang="en-US" dirty="0">
                <a:effectLst/>
              </a:rPr>
              <a:t>1910 - Richardson: </a:t>
            </a:r>
            <a:r>
              <a:rPr lang="en-US" i="1" dirty="0"/>
              <a:t>F</a:t>
            </a:r>
            <a:r>
              <a:rPr lang="en-US" i="1" dirty="0">
                <a:effectLst/>
              </a:rPr>
              <a:t>orecast </a:t>
            </a:r>
            <a:r>
              <a:rPr lang="en-US" i="1" dirty="0"/>
              <a:t>F</a:t>
            </a:r>
            <a:r>
              <a:rPr lang="en-US" i="1" dirty="0">
                <a:effectLst/>
              </a:rPr>
              <a:t>actory</a:t>
            </a:r>
            <a:r>
              <a:rPr lang="en-US" dirty="0">
                <a:effectLst/>
              </a:rPr>
              <a:t>: hand calculations with human computers, 2000 operations per week</a:t>
            </a:r>
            <a:r>
              <a:rPr lang="en-US" dirty="0"/>
              <a:t> – envisioned to 60,000 humans</a:t>
            </a:r>
            <a:endParaRPr lang="en-US" dirty="0">
              <a:effectLst/>
            </a:endParaRPr>
          </a:p>
          <a:p>
            <a:pPr marL="342900" indent="-342900">
              <a:buFont typeface="Arial" panose="020B0604020202020204" pitchFamily="34" charset="0"/>
              <a:buChar char="•"/>
            </a:pPr>
            <a:r>
              <a:rPr lang="en-US" dirty="0">
                <a:effectLst/>
              </a:rPr>
              <a:t>1960 - Marker and Cell methods - Harlow &amp; Welch (Los Alamos)</a:t>
            </a:r>
          </a:p>
          <a:p>
            <a:pPr marL="342900" indent="-342900">
              <a:buFont typeface="Arial" panose="020B0604020202020204" pitchFamily="34" charset="0"/>
              <a:buChar char="•"/>
            </a:pPr>
            <a:r>
              <a:rPr lang="en-US" dirty="0">
                <a:effectLst/>
              </a:rPr>
              <a:t>1970 - Finite difference methods for Navier-Stokes </a:t>
            </a:r>
          </a:p>
          <a:p>
            <a:pPr marL="342900" indent="-342900">
              <a:buFont typeface="Arial" panose="020B0604020202020204" pitchFamily="34" charset="0"/>
              <a:buChar char="•"/>
            </a:pPr>
            <a:r>
              <a:rPr lang="en-US" dirty="0">
                <a:effectLst/>
              </a:rPr>
              <a:t>1972 - Reynolds Averaged Navier-Stokes &amp; k-</a:t>
            </a:r>
            <a:r>
              <a:rPr lang="el-GR" dirty="0">
                <a:effectLst/>
              </a:rPr>
              <a:t>ε </a:t>
            </a:r>
            <a:r>
              <a:rPr lang="en-US" dirty="0">
                <a:effectLst/>
              </a:rPr>
              <a:t>models (Imperial College)</a:t>
            </a:r>
          </a:p>
          <a:p>
            <a:pPr marL="342900" indent="-342900">
              <a:buFont typeface="Arial" panose="020B0604020202020204" pitchFamily="34" charset="0"/>
              <a:buChar char="•"/>
            </a:pPr>
            <a:r>
              <a:rPr lang="en-US" dirty="0">
                <a:effectLst/>
              </a:rPr>
              <a:t>1975 - Finite element methods for stress analysis</a:t>
            </a:r>
          </a:p>
          <a:p>
            <a:pPr marL="342900" indent="-342900">
              <a:buFont typeface="Arial" panose="020B0604020202020204" pitchFamily="34" charset="0"/>
              <a:buChar char="•"/>
            </a:pPr>
            <a:r>
              <a:rPr lang="en-US" dirty="0">
                <a:effectLst/>
              </a:rPr>
              <a:t>1980 - Finite volume methods (Imperial)</a:t>
            </a:r>
          </a:p>
          <a:p>
            <a:pPr marL="342900" indent="-342900">
              <a:buFont typeface="Arial" panose="020B0604020202020204" pitchFamily="34" charset="0"/>
              <a:buChar char="•"/>
            </a:pPr>
            <a:r>
              <a:rPr lang="en-US" dirty="0">
                <a:effectLst/>
              </a:rPr>
              <a:t>1980 - Direct Numerical Simulations of Channel Flow (Stanford)</a:t>
            </a:r>
          </a:p>
          <a:p>
            <a:pPr marL="342900" indent="-342900">
              <a:buFont typeface="Arial" panose="020B0604020202020204" pitchFamily="34" charset="0"/>
              <a:buChar char="•"/>
            </a:pPr>
            <a:r>
              <a:rPr lang="en-US" dirty="0">
                <a:effectLst/>
              </a:rPr>
              <a:t>1985 - Routine use in aerospace &amp; aeronautical industries (Boeing, General Electric, ...)</a:t>
            </a:r>
          </a:p>
          <a:p>
            <a:pPr marL="342900" indent="-342900">
              <a:buFont typeface="Arial" panose="020B0604020202020204" pitchFamily="34" charset="0"/>
              <a:buChar char="•"/>
            </a:pPr>
            <a:r>
              <a:rPr lang="en-US" dirty="0">
                <a:effectLst/>
              </a:rPr>
              <a:t>1995 - Routine Use in ”non-aero” industries (GM, Ford, ...) </a:t>
            </a:r>
          </a:p>
          <a:p>
            <a:pPr marL="342900" indent="-342900">
              <a:buFont typeface="Arial" panose="020B0604020202020204" pitchFamily="34" charset="0"/>
              <a:buChar char="•"/>
            </a:pPr>
            <a:r>
              <a:rPr lang="en-US" dirty="0"/>
              <a:t>1996 - ASCI Red (Sandia) reaches 1.3 tera-FLOPS); 10</a:t>
            </a:r>
            <a:r>
              <a:rPr lang="en-US" baseline="30000" dirty="0"/>
              <a:t>12</a:t>
            </a:r>
            <a:r>
              <a:rPr lang="en-US" dirty="0"/>
              <a:t> floating point operations per sec</a:t>
            </a:r>
          </a:p>
          <a:p>
            <a:pPr marL="342900" indent="-342900">
              <a:buFont typeface="Arial" panose="020B0604020202020204" pitchFamily="34" charset="0"/>
              <a:buChar char="•"/>
            </a:pPr>
            <a:r>
              <a:rPr lang="en-US" dirty="0">
                <a:effectLst/>
              </a:rPr>
              <a:t>2008 – Roadrunner (LANL) reaches 1.042 peta-FLOPS; 10</a:t>
            </a:r>
            <a:r>
              <a:rPr lang="en-US" baseline="30000" dirty="0">
                <a:effectLst/>
              </a:rPr>
              <a:t>15 </a:t>
            </a:r>
            <a:r>
              <a:rPr lang="en-US" dirty="0">
                <a:effectLst/>
              </a:rPr>
              <a:t>FLOPS</a:t>
            </a:r>
          </a:p>
          <a:p>
            <a:pPr marL="342900" indent="-342900">
              <a:buFont typeface="Arial" panose="020B0604020202020204" pitchFamily="34" charset="0"/>
              <a:buChar char="•"/>
            </a:pPr>
            <a:r>
              <a:rPr lang="en-US" dirty="0"/>
              <a:t>2023 – Frontier (ORNL) is the first </a:t>
            </a:r>
            <a:r>
              <a:rPr lang="en-US" dirty="0" err="1"/>
              <a:t>Exascale</a:t>
            </a:r>
            <a:r>
              <a:rPr lang="en-US" dirty="0"/>
              <a:t> computer; 10</a:t>
            </a:r>
            <a:r>
              <a:rPr lang="en-US" baseline="30000" dirty="0"/>
              <a:t>18 </a:t>
            </a:r>
            <a:r>
              <a:rPr lang="en-US" dirty="0"/>
              <a:t>FLOPS</a:t>
            </a:r>
            <a:endParaRPr lang="en-US" dirty="0">
              <a:effectLst/>
            </a:endParaRPr>
          </a:p>
          <a:p>
            <a:r>
              <a:rPr lang="en-US" dirty="0">
                <a:effectLst/>
              </a:rPr>
              <a:t>now - widespread use in all industries! </a:t>
            </a:r>
          </a:p>
          <a:p>
            <a:endParaRPr lang="en-US" dirty="0"/>
          </a:p>
        </p:txBody>
      </p:sp>
    </p:spTree>
    <p:extLst>
      <p:ext uri="{BB962C8B-B14F-4D97-AF65-F5344CB8AC3E}">
        <p14:creationId xmlns:p14="http://schemas.microsoft.com/office/powerpoint/2010/main" val="1168462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979C5-E06A-017F-495B-6D245D0BE29E}"/>
              </a:ext>
            </a:extLst>
          </p:cNvPr>
          <p:cNvSpPr>
            <a:spLocks noGrp="1"/>
          </p:cNvSpPr>
          <p:nvPr>
            <p:ph type="title"/>
          </p:nvPr>
        </p:nvSpPr>
        <p:spPr/>
        <p:txBody>
          <a:bodyPr/>
          <a:lstStyle/>
          <a:p>
            <a:r>
              <a:rPr lang="en-US" dirty="0"/>
              <a:t>Forecast Factory, Circa 2020</a:t>
            </a:r>
          </a:p>
        </p:txBody>
      </p:sp>
      <p:sp>
        <p:nvSpPr>
          <p:cNvPr id="3" name="Slide Number Placeholder 2">
            <a:extLst>
              <a:ext uri="{FF2B5EF4-FFF2-40B4-BE49-F238E27FC236}">
                <a16:creationId xmlns:a16="http://schemas.microsoft.com/office/drawing/2014/main" id="{EA09D54F-011F-872D-39D3-5319F5DAF115}"/>
              </a:ext>
            </a:extLst>
          </p:cNvPr>
          <p:cNvSpPr>
            <a:spLocks noGrp="1"/>
          </p:cNvSpPr>
          <p:nvPr>
            <p:ph type="sldNum" sz="quarter" idx="10"/>
          </p:nvPr>
        </p:nvSpPr>
        <p:spPr/>
        <p:txBody>
          <a:bodyPr/>
          <a:lstStyle/>
          <a:p>
            <a:fld id="{4FAB73BC-B049-4115-A692-8D63A059BFB8}" type="slidenum">
              <a:rPr lang="en-US" smtClean="0"/>
              <a:pPr/>
              <a:t>8</a:t>
            </a:fld>
            <a:endParaRPr lang="en-US" dirty="0"/>
          </a:p>
        </p:txBody>
      </p:sp>
      <p:pic>
        <p:nvPicPr>
          <p:cNvPr id="1026" name="Picture 2">
            <a:extLst>
              <a:ext uri="{FF2B5EF4-FFF2-40B4-BE49-F238E27FC236}">
                <a16:creationId xmlns:a16="http://schemas.microsoft.com/office/drawing/2014/main" id="{5646652B-1D58-7681-1C37-3E404CDE77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809"/>
          <a:stretch/>
        </p:blipFill>
        <p:spPr bwMode="auto">
          <a:xfrm>
            <a:off x="7005233" y="1461515"/>
            <a:ext cx="5143525" cy="49957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rinity supercomputer, August 2015">
            <a:extLst>
              <a:ext uri="{FF2B5EF4-FFF2-40B4-BE49-F238E27FC236}">
                <a16:creationId xmlns:a16="http://schemas.microsoft.com/office/drawing/2014/main" id="{A9E340FF-0BA2-CB47-FD1B-233C9391BA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833" y="1461515"/>
            <a:ext cx="6731000" cy="354660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A59EE18-49E3-A950-A594-F306C0BDD351}"/>
              </a:ext>
            </a:extLst>
          </p:cNvPr>
          <p:cNvSpPr txBox="1"/>
          <p:nvPr/>
        </p:nvSpPr>
        <p:spPr>
          <a:xfrm>
            <a:off x="511444" y="5563892"/>
            <a:ext cx="0" cy="0"/>
          </a:xfrm>
          <a:prstGeom prst="rect">
            <a:avLst/>
          </a:prstGeom>
        </p:spPr>
        <p:txBody>
          <a:bodyPr vert="horz" wrap="none" lIns="91440" tIns="45720" rIns="91440" bIns="45720" rtlCol="0">
            <a:noAutofit/>
          </a:bodyPr>
          <a:lstStyle/>
          <a:p>
            <a:pPr algn="l"/>
            <a:endParaRPr lang="en-US" dirty="0"/>
          </a:p>
        </p:txBody>
      </p:sp>
      <p:pic>
        <p:nvPicPr>
          <p:cNvPr id="1029" name="Picture 5" descr="page10image53101792">
            <a:extLst>
              <a:ext uri="{FF2B5EF4-FFF2-40B4-BE49-F238E27FC236}">
                <a16:creationId xmlns:a16="http://schemas.microsoft.com/office/drawing/2014/main" id="{1BE6FBFC-A08E-DC31-E824-CC8309A21D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51" y="5334493"/>
            <a:ext cx="2626231" cy="103603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1F5FA7C-10CD-B24A-827E-4DE4691EDFCE}"/>
              </a:ext>
            </a:extLst>
          </p:cNvPr>
          <p:cNvSpPr txBox="1"/>
          <p:nvPr/>
        </p:nvSpPr>
        <p:spPr>
          <a:xfrm>
            <a:off x="3130658" y="5687878"/>
            <a:ext cx="0" cy="0"/>
          </a:xfrm>
          <a:prstGeom prst="rect">
            <a:avLst/>
          </a:prstGeom>
        </p:spPr>
        <p:txBody>
          <a:bodyPr vert="horz" wrap="none" lIns="91440" tIns="45720" rIns="91440" bIns="45720" rtlCol="0">
            <a:noAutofit/>
          </a:bodyPr>
          <a:lstStyle/>
          <a:p>
            <a:pPr algn="l"/>
            <a:endParaRPr lang="en-US" dirty="0"/>
          </a:p>
        </p:txBody>
      </p:sp>
      <p:sp>
        <p:nvSpPr>
          <p:cNvPr id="8" name="Content Placeholder 3">
            <a:extLst>
              <a:ext uri="{FF2B5EF4-FFF2-40B4-BE49-F238E27FC236}">
                <a16:creationId xmlns:a16="http://schemas.microsoft.com/office/drawing/2014/main" id="{47B7026E-8254-D152-BFAB-0775A2470BF2}"/>
              </a:ext>
            </a:extLst>
          </p:cNvPr>
          <p:cNvSpPr>
            <a:spLocks noGrp="1"/>
          </p:cNvSpPr>
          <p:nvPr>
            <p:ph sz="quarter" idx="11"/>
          </p:nvPr>
        </p:nvSpPr>
        <p:spPr>
          <a:xfrm>
            <a:off x="2646982" y="5175788"/>
            <a:ext cx="4253852" cy="2019300"/>
          </a:xfrm>
        </p:spPr>
        <p:txBody>
          <a:bodyPr>
            <a:normAutofit/>
          </a:bodyPr>
          <a:lstStyle/>
          <a:p>
            <a:pPr algn="just"/>
            <a:r>
              <a:rPr lang="en-US" sz="1800" b="0" i="1" u="none" strike="noStrike" dirty="0">
                <a:solidFill>
                  <a:srgbClr val="000000"/>
                </a:solidFill>
                <a:effectLst/>
              </a:rPr>
              <a:t>“Richardson foresaw a ‘forecast factory,’ where he calculated that 64,000 human ‘computers,’ each responsible for a small part of the globe, would be needed to keep ‘pace with the weather’ in order to predict weather conditions”.</a:t>
            </a:r>
            <a:endParaRPr lang="en-US" sz="1800" i="1" dirty="0"/>
          </a:p>
        </p:txBody>
      </p:sp>
      <p:sp>
        <p:nvSpPr>
          <p:cNvPr id="9" name="TextBox 8">
            <a:extLst>
              <a:ext uri="{FF2B5EF4-FFF2-40B4-BE49-F238E27FC236}">
                <a16:creationId xmlns:a16="http://schemas.microsoft.com/office/drawing/2014/main" id="{6A716F5F-DAB9-75E2-8DFC-F5D25D297A91}"/>
              </a:ext>
            </a:extLst>
          </p:cNvPr>
          <p:cNvSpPr txBox="1"/>
          <p:nvPr/>
        </p:nvSpPr>
        <p:spPr>
          <a:xfrm>
            <a:off x="5563889" y="6524789"/>
            <a:ext cx="0" cy="0"/>
          </a:xfrm>
          <a:prstGeom prst="rect">
            <a:avLst/>
          </a:prstGeom>
        </p:spPr>
        <p:txBody>
          <a:bodyPr vert="horz" wrap="none" lIns="91440" tIns="45720" rIns="91440" bIns="45720" rtlCol="0">
            <a:noAutofit/>
          </a:bodyPr>
          <a:lstStyle/>
          <a:p>
            <a:pPr algn="l"/>
            <a:r>
              <a:rPr lang="en-US" dirty="0"/>
              <a:t>https://celebrating200years.noaa.gov</a:t>
            </a:r>
          </a:p>
        </p:txBody>
      </p:sp>
    </p:spTree>
    <p:extLst>
      <p:ext uri="{BB962C8B-B14F-4D97-AF65-F5344CB8AC3E}">
        <p14:creationId xmlns:p14="http://schemas.microsoft.com/office/powerpoint/2010/main" val="133950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169FD-B229-C5C4-CFDA-2299E01DE184}"/>
              </a:ext>
            </a:extLst>
          </p:cNvPr>
          <p:cNvSpPr>
            <a:spLocks noGrp="1"/>
          </p:cNvSpPr>
          <p:nvPr>
            <p:ph type="title"/>
          </p:nvPr>
        </p:nvSpPr>
        <p:spPr/>
        <p:txBody>
          <a:bodyPr/>
          <a:lstStyle/>
          <a:p>
            <a:r>
              <a:rPr lang="en-US" dirty="0"/>
              <a:t>CFD &amp; ME469/CME369</a:t>
            </a:r>
          </a:p>
        </p:txBody>
      </p:sp>
      <p:sp>
        <p:nvSpPr>
          <p:cNvPr id="3" name="Slide Number Placeholder 2">
            <a:extLst>
              <a:ext uri="{FF2B5EF4-FFF2-40B4-BE49-F238E27FC236}">
                <a16:creationId xmlns:a16="http://schemas.microsoft.com/office/drawing/2014/main" id="{0C09B003-3096-002D-CC83-E19DA74C0319}"/>
              </a:ext>
            </a:extLst>
          </p:cNvPr>
          <p:cNvSpPr>
            <a:spLocks noGrp="1"/>
          </p:cNvSpPr>
          <p:nvPr>
            <p:ph type="sldNum" sz="quarter" idx="10"/>
          </p:nvPr>
        </p:nvSpPr>
        <p:spPr/>
        <p:txBody>
          <a:bodyPr/>
          <a:lstStyle/>
          <a:p>
            <a:fld id="{4FAB73BC-B049-4115-A692-8D63A059BFB8}" type="slidenum">
              <a:rPr lang="en-US" smtClean="0"/>
              <a:pPr/>
              <a:t>9</a:t>
            </a:fld>
            <a:endParaRPr lang="en-US" dirty="0"/>
          </a:p>
        </p:txBody>
      </p:sp>
      <p:sp>
        <p:nvSpPr>
          <p:cNvPr id="4" name="Content Placeholder 3">
            <a:extLst>
              <a:ext uri="{FF2B5EF4-FFF2-40B4-BE49-F238E27FC236}">
                <a16:creationId xmlns:a16="http://schemas.microsoft.com/office/drawing/2014/main" id="{A824BDFF-437E-319F-A485-000AB41C3219}"/>
              </a:ext>
            </a:extLst>
          </p:cNvPr>
          <p:cNvSpPr>
            <a:spLocks noGrp="1"/>
          </p:cNvSpPr>
          <p:nvPr>
            <p:ph sz="quarter" idx="11"/>
          </p:nvPr>
        </p:nvSpPr>
        <p:spPr>
          <a:xfrm>
            <a:off x="647700" y="1409700"/>
            <a:ext cx="11049000" cy="5426812"/>
          </a:xfrm>
        </p:spPr>
        <p:txBody>
          <a:bodyPr/>
          <a:lstStyle/>
          <a:p>
            <a:r>
              <a:rPr lang="en-US" dirty="0">
                <a:effectLst/>
              </a:rPr>
              <a:t>Rich tradition of CFD at Sandia and Stanford - this class focuses on: </a:t>
            </a:r>
          </a:p>
          <a:p>
            <a:pPr marL="342900" indent="-342900">
              <a:buFont typeface="Arial" panose="020B0604020202020204" pitchFamily="34" charset="0"/>
              <a:buChar char="•"/>
            </a:pPr>
            <a:r>
              <a:rPr lang="en-US" dirty="0">
                <a:solidFill>
                  <a:schemeClr val="tx1"/>
                </a:solidFill>
                <a:effectLst/>
              </a:rPr>
              <a:t>Introduction to numerical methods and their properties </a:t>
            </a:r>
          </a:p>
          <a:p>
            <a:pPr marL="342900" indent="-342900">
              <a:buFont typeface="Arial" panose="020B0604020202020204" pitchFamily="34" charset="0"/>
              <a:buChar char="•"/>
            </a:pPr>
            <a:r>
              <a:rPr lang="en-US" dirty="0">
                <a:solidFill>
                  <a:schemeClr val="tx1"/>
                </a:solidFill>
                <a:effectLst/>
              </a:rPr>
              <a:t>Fluid mechanics flow equations and approximation levels </a:t>
            </a:r>
          </a:p>
          <a:p>
            <a:pPr marL="342900" indent="-342900">
              <a:buFont typeface="Arial" panose="020B0604020202020204" pitchFamily="34" charset="0"/>
              <a:buChar char="•"/>
            </a:pPr>
            <a:r>
              <a:rPr lang="en-US" dirty="0">
                <a:solidFill>
                  <a:schemeClr val="tx1"/>
                </a:solidFill>
                <a:effectLst/>
              </a:rPr>
              <a:t>Unstructured grid approaches:</a:t>
            </a:r>
          </a:p>
          <a:p>
            <a:pPr marL="726948" lvl="1" indent="-342900">
              <a:buFont typeface="Arial" panose="020B0604020202020204" pitchFamily="34" charset="0"/>
              <a:buChar char="•"/>
            </a:pPr>
            <a:r>
              <a:rPr lang="en-US" dirty="0">
                <a:solidFill>
                  <a:schemeClr val="tx1"/>
                </a:solidFill>
                <a:effectLst/>
              </a:rPr>
              <a:t>Finite volume: </a:t>
            </a:r>
            <a:r>
              <a:rPr lang="en-US" dirty="0">
                <a:solidFill>
                  <a:schemeClr val="tx1"/>
                </a:solidFill>
              </a:rPr>
              <a:t>Cell-centered, e</a:t>
            </a:r>
            <a:r>
              <a:rPr lang="en-US" dirty="0">
                <a:solidFill>
                  <a:schemeClr val="tx1"/>
                </a:solidFill>
                <a:effectLst/>
              </a:rPr>
              <a:t>dge/element-based; and Finite </a:t>
            </a:r>
            <a:r>
              <a:rPr lang="en-US" dirty="0">
                <a:solidFill>
                  <a:schemeClr val="tx1"/>
                </a:solidFill>
              </a:rPr>
              <a:t>E</a:t>
            </a:r>
            <a:r>
              <a:rPr lang="en-US" dirty="0">
                <a:solidFill>
                  <a:schemeClr val="tx1"/>
                </a:solidFill>
                <a:effectLst/>
              </a:rPr>
              <a:t>lement </a:t>
            </a:r>
            <a:r>
              <a:rPr lang="en-US" dirty="0">
                <a:solidFill>
                  <a:schemeClr val="tx1"/>
                </a:solidFill>
              </a:rPr>
              <a:t>M</a:t>
            </a:r>
            <a:r>
              <a:rPr lang="en-US" dirty="0">
                <a:solidFill>
                  <a:schemeClr val="tx1"/>
                </a:solidFill>
                <a:effectLst/>
              </a:rPr>
              <a:t>ethods (FEM)</a:t>
            </a:r>
          </a:p>
          <a:p>
            <a:pPr marL="726948" lvl="1" indent="-342900">
              <a:buFont typeface="Arial" panose="020B0604020202020204" pitchFamily="34" charset="0"/>
              <a:buChar char="•"/>
            </a:pPr>
            <a:r>
              <a:rPr lang="en-US" dirty="0">
                <a:solidFill>
                  <a:schemeClr val="tx1"/>
                </a:solidFill>
              </a:rPr>
              <a:t>Hands on experience with edge/element-based and FEM solver</a:t>
            </a:r>
            <a:endParaRPr lang="en-US" dirty="0">
              <a:solidFill>
                <a:schemeClr val="tx1"/>
              </a:solidFill>
              <a:effectLst/>
            </a:endParaRPr>
          </a:p>
          <a:p>
            <a:pPr marL="342900" indent="-342900">
              <a:buFont typeface="Arial" panose="020B0604020202020204" pitchFamily="34" charset="0"/>
              <a:buChar char="•"/>
            </a:pPr>
            <a:r>
              <a:rPr lang="en-US" dirty="0">
                <a:solidFill>
                  <a:schemeClr val="tx1"/>
                </a:solidFill>
                <a:effectLst/>
              </a:rPr>
              <a:t>Numerical methods for </a:t>
            </a:r>
            <a:r>
              <a:rPr lang="en-US" dirty="0">
                <a:solidFill>
                  <a:schemeClr val="tx1"/>
                </a:solidFill>
              </a:rPr>
              <a:t>low-Mach/i</a:t>
            </a:r>
            <a:r>
              <a:rPr lang="en-US" dirty="0">
                <a:solidFill>
                  <a:schemeClr val="tx1"/>
                </a:solidFill>
                <a:effectLst/>
              </a:rPr>
              <a:t>ncompressible flow </a:t>
            </a:r>
          </a:p>
          <a:p>
            <a:pPr marL="342900" indent="-342900">
              <a:buFont typeface="Arial" panose="020B0604020202020204" pitchFamily="34" charset="0"/>
              <a:buChar char="•"/>
            </a:pPr>
            <a:r>
              <a:rPr lang="en-US" dirty="0">
                <a:solidFill>
                  <a:schemeClr val="tx1"/>
                </a:solidFill>
                <a:effectLst/>
              </a:rPr>
              <a:t>Verification and Validation (V&amp;V) methodologies including Uncertainty Quantification (UQ) </a:t>
            </a:r>
            <a:endParaRPr lang="en-US" dirty="0">
              <a:solidFill>
                <a:schemeClr val="tx1"/>
              </a:solidFill>
            </a:endParaRPr>
          </a:p>
          <a:p>
            <a:pPr marL="342900" indent="-342900">
              <a:buFont typeface="Arial" panose="020B0604020202020204" pitchFamily="34" charset="0"/>
              <a:buChar char="•"/>
            </a:pPr>
            <a:r>
              <a:rPr lang="en-US" dirty="0">
                <a:solidFill>
                  <a:schemeClr val="tx1"/>
                </a:solidFill>
                <a:effectLst/>
              </a:rPr>
              <a:t>Extensions include: </a:t>
            </a:r>
          </a:p>
          <a:p>
            <a:pPr marL="726948" lvl="1" indent="-342900">
              <a:buFont typeface="Arial" panose="020B0604020202020204" pitchFamily="34" charset="0"/>
              <a:buChar char="•"/>
            </a:pPr>
            <a:r>
              <a:rPr lang="en-US" dirty="0">
                <a:solidFill>
                  <a:schemeClr val="tx1"/>
                </a:solidFill>
                <a:effectLst/>
              </a:rPr>
              <a:t>Variable-density flows</a:t>
            </a:r>
          </a:p>
          <a:p>
            <a:pPr marL="726948" lvl="1" indent="-342900">
              <a:buFont typeface="Arial" panose="020B0604020202020204" pitchFamily="34" charset="0"/>
              <a:buChar char="•"/>
            </a:pPr>
            <a:r>
              <a:rPr lang="en-US" dirty="0">
                <a:solidFill>
                  <a:schemeClr val="tx1"/>
                </a:solidFill>
                <a:effectLst/>
              </a:rPr>
              <a:t>High performance computing</a:t>
            </a:r>
          </a:p>
          <a:p>
            <a:pPr marL="726948" lvl="1" indent="-342900">
              <a:buFont typeface="Arial" panose="020B0604020202020204" pitchFamily="34" charset="0"/>
              <a:buChar char="•"/>
            </a:pPr>
            <a:r>
              <a:rPr lang="en-US" dirty="0">
                <a:solidFill>
                  <a:schemeClr val="tx1"/>
                </a:solidFill>
                <a:effectLst/>
              </a:rPr>
              <a:t>Volume of Fluid</a:t>
            </a:r>
          </a:p>
          <a:p>
            <a:pPr marL="726948" lvl="1" indent="-342900">
              <a:buFont typeface="Arial" panose="020B0604020202020204" pitchFamily="34" charset="0"/>
              <a:buChar char="•"/>
            </a:pPr>
            <a:r>
              <a:rPr lang="en-US" dirty="0">
                <a:solidFill>
                  <a:schemeClr val="tx1"/>
                </a:solidFill>
                <a:effectLst/>
              </a:rPr>
              <a:t>Move movement including sliding mesh and overset</a:t>
            </a:r>
          </a:p>
          <a:p>
            <a:pPr marL="726948" lvl="1" indent="-342900">
              <a:buFont typeface="Arial" panose="020B0604020202020204" pitchFamily="34" charset="0"/>
              <a:buChar char="•"/>
            </a:pPr>
            <a:r>
              <a:rPr lang="en-US" dirty="0">
                <a:solidFill>
                  <a:schemeClr val="tx1"/>
                </a:solidFill>
              </a:rPr>
              <a:t>Multiphysics couplings</a:t>
            </a:r>
          </a:p>
          <a:p>
            <a:pPr marL="726948" lvl="1" indent="-342900">
              <a:buFont typeface="Arial" panose="020B0604020202020204" pitchFamily="34" charset="0"/>
              <a:buChar char="•"/>
            </a:pPr>
            <a:r>
              <a:rPr lang="en-US" dirty="0">
                <a:solidFill>
                  <a:schemeClr val="tx1"/>
                </a:solidFill>
              </a:rPr>
              <a:t>….others</a:t>
            </a:r>
            <a:endParaRPr lang="en-US" dirty="0"/>
          </a:p>
        </p:txBody>
      </p:sp>
    </p:spTree>
    <p:extLst>
      <p:ext uri="{BB962C8B-B14F-4D97-AF65-F5344CB8AC3E}">
        <p14:creationId xmlns:p14="http://schemas.microsoft.com/office/powerpoint/2010/main" val="3603603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6809</TotalTime>
  <Words>1908</Words>
  <Application>Microsoft Macintosh PowerPoint</Application>
  <PresentationFormat>Widescreen</PresentationFormat>
  <Paragraphs>190</Paragraphs>
  <Slides>16</Slides>
  <Notes>3</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Open Sans</vt:lpstr>
      <vt:lpstr>Arial</vt:lpstr>
      <vt:lpstr>Open Sans bold</vt:lpstr>
      <vt:lpstr>Calibri</vt:lpstr>
      <vt:lpstr>Wingdings</vt:lpstr>
      <vt:lpstr>Courier New</vt:lpstr>
      <vt:lpstr>Sandia Angles</vt:lpstr>
      <vt:lpstr>ME469: Course Objectives</vt:lpstr>
      <vt:lpstr>Course Goal: Increased Proficiency in Numerical Approaches for Computational Fluid Dynamics</vt:lpstr>
      <vt:lpstr>Who Am I? Stefan P. Domino (he/him)</vt:lpstr>
      <vt:lpstr>Course Support</vt:lpstr>
      <vt:lpstr>Your Turn….</vt:lpstr>
      <vt:lpstr>What is CFD?</vt:lpstr>
      <vt:lpstr>Milestones in CFD</vt:lpstr>
      <vt:lpstr>Forecast Factory, Circa 2020</vt:lpstr>
      <vt:lpstr>CFD &amp; ME469/CME369</vt:lpstr>
      <vt:lpstr>Course Material</vt:lpstr>
      <vt:lpstr>Computational Simulations Tools Exercised</vt:lpstr>
      <vt:lpstr>Nalu: https://github.com/NaluCFD/Nalu </vt:lpstr>
      <vt:lpstr>Course Grading</vt:lpstr>
      <vt:lpstr>Labs and Projects:  Designed to Remove the Meshing Requirement of CFD</vt:lpstr>
      <vt:lpstr>Incoming Expectations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618</cp:revision>
  <cp:lastPrinted>2022-11-15T19:00:23Z</cp:lastPrinted>
  <dcterms:created xsi:type="dcterms:W3CDTF">2018-07-21T13:25:45Z</dcterms:created>
  <dcterms:modified xsi:type="dcterms:W3CDTF">2025-04-03T18:42:23Z</dcterms:modified>
</cp:coreProperties>
</file>